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ED2E343-391C-4A35-BDB3-6E7FDE5EA496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92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ln w="0">
            <a:noFill/>
          </a:ln>
        </p:spPr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685800" y="4788000"/>
            <a:ext cx="5486040" cy="3916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sldNum" idx="4"/>
          </p:nvPr>
        </p:nvSpPr>
        <p:spPr>
          <a:xfrm>
            <a:off x="3884760" y="9448920"/>
            <a:ext cx="2971440" cy="49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DB8E566-823E-4607-9E81-57340847B39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763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ln w="0">
            <a:noFill/>
          </a:ln>
        </p:spPr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85800" y="4788000"/>
            <a:ext cx="5486040" cy="3916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sldNum" idx="5"/>
          </p:nvPr>
        </p:nvSpPr>
        <p:spPr>
          <a:xfrm>
            <a:off x="3884760" y="9448920"/>
            <a:ext cx="2971440" cy="49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4C6FEDA-2DCC-41A1-B76F-5E181F18092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419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4"/>
          <p:cNvSpPr/>
          <p:nvPr/>
        </p:nvSpPr>
        <p:spPr>
          <a:xfrm>
            <a:off x="3666240" y="5829120"/>
            <a:ext cx="4896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2400" b="1" strike="noStrike" spc="-1">
                <a:solidFill>
                  <a:srgbClr val="07407B"/>
                </a:solidFill>
                <a:latin typeface="Verdana"/>
                <a:ea typeface="Verdana"/>
              </a:rPr>
              <a:t>Тараз - 2024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Прямоугольник 11"/>
          <p:cNvSpPr/>
          <p:nvPr/>
        </p:nvSpPr>
        <p:spPr>
          <a:xfrm>
            <a:off x="0" y="2286000"/>
            <a:ext cx="12204720" cy="2394720"/>
          </a:xfrm>
          <a:prstGeom prst="rect">
            <a:avLst/>
          </a:prstGeom>
          <a:solidFill>
            <a:srgbClr val="F79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>
              <a:solidFill>
                <a:schemeClr val="lt1"/>
              </a:solidFill>
              <a:latin typeface="Tahoma"/>
              <a:ea typeface="Tahoma"/>
            </a:endParaRPr>
          </a:p>
        </p:txBody>
      </p:sp>
      <p:sp>
        <p:nvSpPr>
          <p:cNvPr id="236" name="Прямоугольник 12"/>
          <p:cNvSpPr/>
          <p:nvPr/>
        </p:nvSpPr>
        <p:spPr>
          <a:xfrm>
            <a:off x="11880" y="2634840"/>
            <a:ext cx="12204720" cy="1714320"/>
          </a:xfrm>
          <a:prstGeom prst="rect">
            <a:avLst/>
          </a:prstGeom>
          <a:solidFill>
            <a:srgbClr val="07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7" name="Прямоугольник 14"/>
          <p:cNvSpPr/>
          <p:nvPr/>
        </p:nvSpPr>
        <p:spPr>
          <a:xfrm>
            <a:off x="530280" y="2815200"/>
            <a:ext cx="11143800" cy="107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Дулати университеті </a:t>
            </a:r>
            <a:r>
              <a:rPr lang="kk-KZ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і</a:t>
            </a: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шкі рейтинг нәтижелері</a:t>
            </a:r>
            <a:r>
              <a:rPr lang="ru-RU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(</a:t>
            </a: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KPI</a:t>
            </a:r>
            <a:r>
              <a:rPr lang="ru-RU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)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Picture 2" descr="Dulaty University"/>
          <p:cNvPicPr/>
          <p:nvPr/>
        </p:nvPicPr>
        <p:blipFill>
          <a:blip r:embed="rId3"/>
          <a:stretch/>
        </p:blipFill>
        <p:spPr>
          <a:xfrm>
            <a:off x="3619440" y="494280"/>
            <a:ext cx="4559400" cy="117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Box 3"/>
          <p:cNvSpPr/>
          <p:nvPr/>
        </p:nvSpPr>
        <p:spPr>
          <a:xfrm>
            <a:off x="191520" y="992160"/>
            <a:ext cx="5424840" cy="521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Wingdings" charset="2"/>
              <a:buChar char=""/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Жалпы ұпай саны  - 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33208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.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89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 соның ішінде: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Ғылым бағыты – 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16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545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,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81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(</a:t>
            </a:r>
            <a:r>
              <a:rPr lang="kk-KZ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50</a:t>
            </a:r>
            <a:r>
              <a:rPr lang="ru-RU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%</a:t>
            </a: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)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Академиялық бағыт – 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15602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,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83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  </a:t>
            </a: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(</a:t>
            </a:r>
            <a:r>
              <a:rPr lang="kk-KZ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47</a:t>
            </a: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%)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Әлеуметтік-мәдени бағыт – 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1060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,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25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(3%)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2060"/>
              </a:buClr>
              <a:buFont typeface="Wingdings" charset="2"/>
              <a:buChar char=""/>
            </a:pPr>
            <a:r>
              <a:rPr lang="en-US" sz="24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ОПҚ орта ұпайы – 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31</a:t>
            </a:r>
            <a:r>
              <a:rPr lang="en-US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,</a:t>
            </a:r>
            <a:r>
              <a:rPr lang="kk-KZ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76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3716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3716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799"/>
              </a:spcAf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6" name="组合 1"/>
          <p:cNvGrpSpPr/>
          <p:nvPr/>
        </p:nvGrpSpPr>
        <p:grpSpPr>
          <a:xfrm>
            <a:off x="0" y="0"/>
            <a:ext cx="12010680" cy="570240"/>
            <a:chOff x="0" y="0"/>
            <a:chExt cx="12010680" cy="570240"/>
          </a:xfrm>
        </p:grpSpPr>
        <p:sp>
          <p:nvSpPr>
            <p:cNvPr id="307" name="矩形 11"/>
            <p:cNvSpPr/>
            <p:nvPr/>
          </p:nvSpPr>
          <p:spPr>
            <a:xfrm>
              <a:off x="0" y="0"/>
              <a:ext cx="11452320" cy="570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308" name="矩形 13"/>
            <p:cNvSpPr/>
            <p:nvPr/>
          </p:nvSpPr>
          <p:spPr>
            <a:xfrm>
              <a:off x="11684520" y="0"/>
              <a:ext cx="326160" cy="570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309" name="Google Shape;112;p1"/>
          <p:cNvPicPr/>
          <p:nvPr/>
        </p:nvPicPr>
        <p:blipFill>
          <a:blip r:embed="rId2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310" name="TextBox 13"/>
          <p:cNvSpPr/>
          <p:nvPr/>
        </p:nvSpPr>
        <p:spPr>
          <a:xfrm>
            <a:off x="181080" y="61200"/>
            <a:ext cx="11069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</a:t>
            </a:r>
            <a:r>
              <a:rPr lang="kk-KZ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жалпы рейтингтік көрсеткіштер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Picture 2" descr="В Харькове хотят создать рейтинг перевозчиков - новости ГородХ"/>
          <p:cNvPicPr/>
          <p:nvPr/>
        </p:nvPicPr>
        <p:blipFill>
          <a:blip r:embed="rId3"/>
          <a:stretch/>
        </p:blipFill>
        <p:spPr>
          <a:xfrm>
            <a:off x="2309400" y="5196240"/>
            <a:ext cx="3513240" cy="1661400"/>
          </a:xfrm>
          <a:prstGeom prst="rect">
            <a:avLst/>
          </a:prstGeom>
          <a:ln w="0">
            <a:noFill/>
          </a:ln>
        </p:spPr>
      </p:pic>
      <p:pic>
        <p:nvPicPr>
          <p:cNvPr id="312" name="Рисунок 1"/>
          <p:cNvPicPr/>
          <p:nvPr/>
        </p:nvPicPr>
        <p:blipFill>
          <a:blip r:embed="rId4"/>
          <a:srcRect l="49154" t="45697" r="25734" b="7241"/>
          <a:stretch/>
        </p:blipFill>
        <p:spPr>
          <a:xfrm>
            <a:off x="6145920" y="992160"/>
            <a:ext cx="5306400" cy="5595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组合 1"/>
          <p:cNvGrpSpPr/>
          <p:nvPr/>
        </p:nvGrpSpPr>
        <p:grpSpPr>
          <a:xfrm>
            <a:off x="0" y="-360"/>
            <a:ext cx="12010680" cy="704880"/>
            <a:chOff x="0" y="-360"/>
            <a:chExt cx="12010680" cy="704880"/>
          </a:xfrm>
        </p:grpSpPr>
        <p:sp>
          <p:nvSpPr>
            <p:cNvPr id="314" name="矩形 11"/>
            <p:cNvSpPr/>
            <p:nvPr/>
          </p:nvSpPr>
          <p:spPr>
            <a:xfrm>
              <a:off x="0" y="-360"/>
              <a:ext cx="11452320" cy="70488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15" name="矩形 13"/>
            <p:cNvSpPr/>
            <p:nvPr/>
          </p:nvSpPr>
          <p:spPr>
            <a:xfrm>
              <a:off x="11684520" y="-360"/>
              <a:ext cx="326160" cy="7048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</p:grpSp>
      <p:sp>
        <p:nvSpPr>
          <p:cNvPr id="316" name="TextBox 6"/>
          <p:cNvSpPr/>
          <p:nvPr/>
        </p:nvSpPr>
        <p:spPr>
          <a:xfrm>
            <a:off x="198720" y="58680"/>
            <a:ext cx="11253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Университет ОПҚ және ғылыми қызметкерлерінің еңбек нәтижелерін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тексеру, растау, кері қайтару жұмыстары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Рисунок 3"/>
          <p:cNvPicPr/>
          <p:nvPr/>
        </p:nvPicPr>
        <p:blipFill>
          <a:blip r:embed="rId2"/>
          <a:srcRect l="24972" t="7976" r="8772" b="4430"/>
          <a:stretch/>
        </p:blipFill>
        <p:spPr>
          <a:xfrm>
            <a:off x="198720" y="968760"/>
            <a:ext cx="6808320" cy="5541120"/>
          </a:xfrm>
          <a:prstGeom prst="rect">
            <a:avLst/>
          </a:prstGeom>
          <a:ln w="3175">
            <a:solidFill>
              <a:srgbClr val="00B0F0"/>
            </a:solidFill>
            <a:round/>
          </a:ln>
        </p:spPr>
      </p:pic>
      <p:graphicFrame>
        <p:nvGraphicFramePr>
          <p:cNvPr id="318" name="Таблица 7"/>
          <p:cNvGraphicFramePr/>
          <p:nvPr/>
        </p:nvGraphicFramePr>
        <p:xfrm>
          <a:off x="7296480" y="759240"/>
          <a:ext cx="4713840" cy="6351168"/>
        </p:xfrm>
        <a:graphic>
          <a:graphicData uri="http://schemas.openxmlformats.org/drawingml/2006/table">
            <a:tbl>
              <a:tblPr/>
              <a:tblGrid>
                <a:gridCol w="2770920"/>
                <a:gridCol w="1942920"/>
              </a:tblGrid>
              <a:tr h="378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Статус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Саны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636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Тексеріліп расталған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6895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1098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Тексеріліп, кері қайтарылған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3413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979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Тексеріліп, расталмаған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371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718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Тексерілмеген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647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Жалпы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20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10679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pic>
        <p:nvPicPr>
          <p:cNvPr id="319" name="Google Shape;112;p1"/>
          <p:cNvPicPr/>
          <p:nvPr/>
        </p:nvPicPr>
        <p:blipFill>
          <a:blip r:embed="rId3"/>
          <a:stretch/>
        </p:blipFill>
        <p:spPr>
          <a:xfrm>
            <a:off x="66960" y="87480"/>
            <a:ext cx="611640" cy="52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Рисунок 4"/>
          <p:cNvPicPr/>
          <p:nvPr/>
        </p:nvPicPr>
        <p:blipFill>
          <a:blip r:embed="rId2"/>
          <a:srcRect l="42906" t="21907" r="7272" b="16021"/>
          <a:stretch/>
        </p:blipFill>
        <p:spPr>
          <a:xfrm>
            <a:off x="6537240" y="2826360"/>
            <a:ext cx="5234400" cy="3668400"/>
          </a:xfrm>
          <a:prstGeom prst="rect">
            <a:avLst/>
          </a:prstGeom>
          <a:ln w="0">
            <a:noFill/>
          </a:ln>
        </p:spPr>
      </p:pic>
      <p:pic>
        <p:nvPicPr>
          <p:cNvPr id="321" name="Рисунок 5"/>
          <p:cNvPicPr/>
          <p:nvPr/>
        </p:nvPicPr>
        <p:blipFill>
          <a:blip r:embed="rId3"/>
          <a:srcRect l="24831" t="7808" r="24994" b="4686"/>
          <a:stretch/>
        </p:blipFill>
        <p:spPr>
          <a:xfrm>
            <a:off x="3631320" y="955080"/>
            <a:ext cx="4386960" cy="4304520"/>
          </a:xfrm>
          <a:prstGeom prst="rect">
            <a:avLst/>
          </a:prstGeom>
          <a:ln w="3175">
            <a:solidFill>
              <a:srgbClr val="00B0F0"/>
            </a:solidFill>
            <a:round/>
          </a:ln>
        </p:spPr>
      </p:pic>
      <p:graphicFrame>
        <p:nvGraphicFramePr>
          <p:cNvPr id="322" name="Таблица 6"/>
          <p:cNvGraphicFramePr/>
          <p:nvPr/>
        </p:nvGraphicFramePr>
        <p:xfrm>
          <a:off x="124920" y="788400"/>
          <a:ext cx="3317760" cy="6134853"/>
        </p:xfrm>
        <a:graphic>
          <a:graphicData uri="http://schemas.openxmlformats.org/drawingml/2006/table">
            <a:tbl>
              <a:tblPr/>
              <a:tblGrid>
                <a:gridCol w="1658880"/>
                <a:gridCol w="1658880"/>
              </a:tblGrid>
              <a:tr h="642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Апеляция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саны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95959"/>
                    </a:solidFill>
                  </a:tcPr>
                </a:tc>
              </a:tr>
              <a:tr h="1094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Жазбаша өтініштер </a:t>
                      </a:r>
                      <a:r>
                        <a:rPr lang="en-US" sz="1600" b="0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(</a:t>
                      </a:r>
                      <a:r>
                        <a:rPr lang="kk-KZ" sz="1600" b="0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ОПҚ</a:t>
                      </a:r>
                      <a:r>
                        <a:rPr lang="en-US" sz="1600" b="0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r>
                        <a:rPr lang="kk-KZ" sz="1600" b="0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290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890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Жазбаша ұсыныстар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0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(</a:t>
                      </a:r>
                      <a:r>
                        <a:rPr lang="kk-KZ" sz="1600" b="0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Декандар</a:t>
                      </a:r>
                      <a:r>
                        <a:rPr lang="en-US" sz="1600" b="0" strike="noStrike" spc="-1">
                          <a:solidFill>
                            <a:schemeClr val="lt1"/>
                          </a:solidFill>
                          <a:latin typeface="Calibri"/>
                          <a:ea typeface="Calibri"/>
                        </a:rPr>
                        <a:t>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394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1192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ТОП 100 талдау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56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890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Шағымдар 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6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194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890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ИТОГО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934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grpSp>
        <p:nvGrpSpPr>
          <p:cNvPr id="323" name="组合 1"/>
          <p:cNvGrpSpPr/>
          <p:nvPr/>
        </p:nvGrpSpPr>
        <p:grpSpPr>
          <a:xfrm>
            <a:off x="0" y="-360"/>
            <a:ext cx="12010680" cy="585360"/>
            <a:chOff x="0" y="-360"/>
            <a:chExt cx="12010680" cy="585360"/>
          </a:xfrm>
        </p:grpSpPr>
        <p:sp>
          <p:nvSpPr>
            <p:cNvPr id="324" name="矩形 11"/>
            <p:cNvSpPr/>
            <p:nvPr/>
          </p:nvSpPr>
          <p:spPr>
            <a:xfrm>
              <a:off x="0" y="-360"/>
              <a:ext cx="11452320" cy="58536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25" name="矩形 13"/>
            <p:cNvSpPr/>
            <p:nvPr/>
          </p:nvSpPr>
          <p:spPr>
            <a:xfrm>
              <a:off x="11684520" y="-360"/>
              <a:ext cx="326160" cy="5853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</p:grpSp>
      <p:sp>
        <p:nvSpPr>
          <p:cNvPr id="326" name="TextBox 11"/>
          <p:cNvSpPr/>
          <p:nvPr/>
        </p:nvSpPr>
        <p:spPr>
          <a:xfrm>
            <a:off x="191520" y="-59760"/>
            <a:ext cx="11069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ОПҚ және ғылыми қызметкерлерін</a:t>
            </a:r>
            <a:r>
              <a:rPr lang="kk-KZ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ен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ішкі рейтинг ақпараттық базасына түскен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өтініш-шағымдармен жұмыс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Google Shape;112;p1"/>
          <p:cNvPicPr/>
          <p:nvPr/>
        </p:nvPicPr>
        <p:blipFill>
          <a:blip r:embed="rId4"/>
          <a:stretch/>
        </p:blipFill>
        <p:spPr>
          <a:xfrm>
            <a:off x="0" y="7560"/>
            <a:ext cx="633960" cy="57744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Алгоритм работы с претензиями для любого бизнеса - PROBUSINESS.IO"/>
          <p:cNvPicPr/>
          <p:nvPr/>
        </p:nvPicPr>
        <p:blipFill>
          <a:blip r:embed="rId5"/>
          <a:stretch/>
        </p:blipFill>
        <p:spPr>
          <a:xfrm>
            <a:off x="8684640" y="721080"/>
            <a:ext cx="2491920" cy="186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" name="Таблица 3"/>
          <p:cNvGraphicFramePr/>
          <p:nvPr/>
        </p:nvGraphicFramePr>
        <p:xfrm>
          <a:off x="429840" y="1058400"/>
          <a:ext cx="11279160" cy="5239920"/>
        </p:xfrm>
        <a:graphic>
          <a:graphicData uri="http://schemas.openxmlformats.org/drawingml/2006/table">
            <a:tbl>
              <a:tblPr/>
              <a:tblGrid>
                <a:gridCol w="376560"/>
                <a:gridCol w="4135320"/>
                <a:gridCol w="2255760"/>
                <a:gridCol w="2255760"/>
                <a:gridCol w="2255760"/>
              </a:tblGrid>
              <a:tr h="413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№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920" marR="1692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Факультет атауы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920" marR="1692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Штат саны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920" marR="1692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Жалпы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920" marR="1692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Орта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920" marR="1692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8EB4E3"/>
                    </a:solidFill>
                  </a:tcPr>
                </a:tc>
              </a:tr>
              <a:tr h="4240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Технологиялық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167.75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8737.50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52.09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7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«Су шаруашылығы және табиғатқа үйлестіру» институты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143.5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6714.40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46.79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5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Жаратылыстану ғылымдары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83.25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3651.77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43.87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2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«Экономика және құқық»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4113.38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42.85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Филология және гуманитарлық ғылымдар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196.75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4778.29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24.29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02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Педагогика және әлеуметтік ғылымдар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169.75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3822.29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22.52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40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Дене шынықтыру және алғашқы әскери дайындық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117.25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960.60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8.19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grpSp>
        <p:nvGrpSpPr>
          <p:cNvPr id="330" name="组合 1"/>
          <p:cNvGrpSpPr/>
          <p:nvPr/>
        </p:nvGrpSpPr>
        <p:grpSpPr>
          <a:xfrm>
            <a:off x="0" y="-360"/>
            <a:ext cx="12141000" cy="867960"/>
            <a:chOff x="0" y="-360"/>
            <a:chExt cx="12141000" cy="867960"/>
          </a:xfrm>
        </p:grpSpPr>
        <p:sp>
          <p:nvSpPr>
            <p:cNvPr id="331" name="矩形 11"/>
            <p:cNvSpPr/>
            <p:nvPr/>
          </p:nvSpPr>
          <p:spPr>
            <a:xfrm>
              <a:off x="0" y="-360"/>
              <a:ext cx="11577240" cy="86796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32" name="矩形 13"/>
            <p:cNvSpPr/>
            <p:nvPr/>
          </p:nvSpPr>
          <p:spPr>
            <a:xfrm>
              <a:off x="11811600" y="-360"/>
              <a:ext cx="329400" cy="8679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</p:grpSp>
      <p:sp>
        <p:nvSpPr>
          <p:cNvPr id="333" name="TextBox 9"/>
          <p:cNvSpPr/>
          <p:nvPr/>
        </p:nvSpPr>
        <p:spPr>
          <a:xfrm>
            <a:off x="50400" y="8640"/>
            <a:ext cx="1106928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ru-RU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Дулати</a:t>
            </a:r>
            <a:r>
              <a:rPr lang="en-US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университеті факультеттерінің 202</a:t>
            </a:r>
            <a:r>
              <a:rPr lang="ru-RU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  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2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жалпы рейтингтік көрсеткіштері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Google Shape;112;p1"/>
          <p:cNvPicPr/>
          <p:nvPr/>
        </p:nvPicPr>
        <p:blipFill>
          <a:blip r:embed="rId2"/>
          <a:stretch/>
        </p:blipFill>
        <p:spPr>
          <a:xfrm>
            <a:off x="50400" y="57960"/>
            <a:ext cx="611640" cy="52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组合 1"/>
          <p:cNvGrpSpPr/>
          <p:nvPr/>
        </p:nvGrpSpPr>
        <p:grpSpPr>
          <a:xfrm>
            <a:off x="0" y="-11520"/>
            <a:ext cx="12010680" cy="332280"/>
            <a:chOff x="0" y="-11520"/>
            <a:chExt cx="12010680" cy="332280"/>
          </a:xfrm>
        </p:grpSpPr>
        <p:sp>
          <p:nvSpPr>
            <p:cNvPr id="336" name="矩形 11"/>
            <p:cNvSpPr/>
            <p:nvPr/>
          </p:nvSpPr>
          <p:spPr>
            <a:xfrm>
              <a:off x="0" y="-11520"/>
              <a:ext cx="11452320" cy="33228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37" name="矩形 13"/>
            <p:cNvSpPr/>
            <p:nvPr/>
          </p:nvSpPr>
          <p:spPr>
            <a:xfrm>
              <a:off x="11684520" y="-11520"/>
              <a:ext cx="326160" cy="2980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</p:grpSp>
      <p:sp>
        <p:nvSpPr>
          <p:cNvPr id="338" name="TextBox 7"/>
          <p:cNvSpPr/>
          <p:nvPr/>
        </p:nvSpPr>
        <p:spPr>
          <a:xfrm>
            <a:off x="320040" y="-51840"/>
            <a:ext cx="110692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Дулати</a:t>
            </a:r>
            <a:r>
              <a:rPr lang="en-US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университеті кафедраларының 202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  жалпы рейтингтік көрсеткіштері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39" name="Таблица 8"/>
          <p:cNvGraphicFramePr/>
          <p:nvPr/>
        </p:nvGraphicFramePr>
        <p:xfrm>
          <a:off x="320040" y="349560"/>
          <a:ext cx="5584680" cy="6539280"/>
        </p:xfrm>
        <a:graphic>
          <a:graphicData uri="http://schemas.openxmlformats.org/drawingml/2006/table">
            <a:tbl>
              <a:tblPr/>
              <a:tblGrid>
                <a:gridCol w="370800"/>
                <a:gridCol w="3432600"/>
                <a:gridCol w="581400"/>
                <a:gridCol w="673920"/>
                <a:gridCol w="525960"/>
              </a:tblGrid>
              <a:tr h="166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520" marR="11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Кафедра атауы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520" marR="11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Штат саны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520" marR="11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Жалпы балл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520" marR="11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Орта балл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520" marR="11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Тоқыма, материалтану және стандарттау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1774.37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110.90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Су ресурстары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879.35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100.50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Биология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941.57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78.46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Энергетика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782.31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66.58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Химия және химиялық технология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26.25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1695.01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64.57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Қаржы және есеп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1079.91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61.71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Құрылыс және материалдар өндіру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919.56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58.38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58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Ақпараттық жүйелер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1480.87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58.07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Экология және тіршілік әрекетінің қауіпсіздігі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1146.15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57.31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58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Мелиорация және агрономия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621.56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56.51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Физика және информатика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1342.49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52.65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Автоматизация және телекоммуникация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843.90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50.38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Қолданбалы информатика және бағдарламалау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825.37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46.50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Мұнай, газ және тау-кен ісі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731.13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46.42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Экономика және менеджмент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31.75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1468.43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46.25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Қазақ тілі мен әдебиет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806.65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46.09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Әлеуметтік психология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852.87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42.64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Тарих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716.45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40.94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Тамақ өндірісі және биотехнология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502.38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40.19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Мемлекет және әкімшілік құқық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482.00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37.08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Мектепке дейінгі және бастауыш білім беру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801.42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36.43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58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Педагогика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574.16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34.80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6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Білім берудегі тарих және география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583.44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33.34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0" name="Таблица 10"/>
          <p:cNvGraphicFramePr/>
          <p:nvPr/>
        </p:nvGraphicFramePr>
        <p:xfrm>
          <a:off x="6086160" y="349560"/>
          <a:ext cx="5760720" cy="6471360"/>
        </p:xfrm>
        <a:graphic>
          <a:graphicData uri="http://schemas.openxmlformats.org/drawingml/2006/table">
            <a:tbl>
              <a:tblPr/>
              <a:tblGrid>
                <a:gridCol w="278280"/>
                <a:gridCol w="3508200"/>
                <a:gridCol w="705600"/>
                <a:gridCol w="785160"/>
                <a:gridCol w="483480"/>
              </a:tblGrid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24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Химия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369.09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32.81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25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Сәулет және құрылыс өндірісі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779.12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30.26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26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Қолданбалы математика және физика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776.90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29.88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27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Дизайн және мода индустриясы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803.35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29.75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Азаматтық құқық және процесс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390.13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27.87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Қылмыстық құқық және процесс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252.50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26.58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Көлік және машина жасау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631.63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25.27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Математика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415.18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24.42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32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Педагогикалық психология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21.5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517.23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24.06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33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Жерге орналастыру және кадастр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223.59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22.93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Туризм және сервис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232.73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22.71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Әлем тілдері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49.25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1105.95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22.46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36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Философия және саясаттану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23.25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518.29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22.29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Практикалық шетел тілдері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510.11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22.18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38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Орыс тілі және әдебиет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43.5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905.23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20.81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39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Шетел филологиясы және аударма ісі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535.46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20.59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Музыкалық және көркемдік білім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317.73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19.55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Журналистика және филология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301.76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15.09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Дене шынықтыру мен спорт теориясы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30.75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325.80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10.60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43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Спорттық пәндердің әдістемесі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30.5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273.75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8.98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Арнайы және әлеуметтік педагогика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111.00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6.83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Дене тәрбиесі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42.75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276.29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6.46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Бастапқы әскери дайындық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13.25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84.75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6.40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269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47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Мәдениет және өнер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163.93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9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4.82</a:t>
                      </a:r>
                      <a:endParaRPr lang="ru-RU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组合 1"/>
          <p:cNvGrpSpPr/>
          <p:nvPr/>
        </p:nvGrpSpPr>
        <p:grpSpPr>
          <a:xfrm>
            <a:off x="0" y="-360"/>
            <a:ext cx="12010680" cy="799200"/>
            <a:chOff x="0" y="-360"/>
            <a:chExt cx="12010680" cy="799200"/>
          </a:xfrm>
        </p:grpSpPr>
        <p:sp>
          <p:nvSpPr>
            <p:cNvPr id="342" name="矩形 11"/>
            <p:cNvSpPr/>
            <p:nvPr/>
          </p:nvSpPr>
          <p:spPr>
            <a:xfrm>
              <a:off x="0" y="-360"/>
              <a:ext cx="11452320" cy="79920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  <p:sp>
          <p:nvSpPr>
            <p:cNvPr id="343" name="矩形 13"/>
            <p:cNvSpPr/>
            <p:nvPr/>
          </p:nvSpPr>
          <p:spPr>
            <a:xfrm>
              <a:off x="11684520" y="-360"/>
              <a:ext cx="326160" cy="79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</p:grpSp>
      <p:sp>
        <p:nvSpPr>
          <p:cNvPr id="344" name="TextBox 7"/>
          <p:cNvSpPr/>
          <p:nvPr/>
        </p:nvSpPr>
        <p:spPr>
          <a:xfrm>
            <a:off x="101160" y="76680"/>
            <a:ext cx="11069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Дулати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университеті ғылыми-зерттеу институттарының 202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 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жалпы рейтингтік көрсеткіштері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45" name="Таблица 9"/>
          <p:cNvGraphicFramePr/>
          <p:nvPr/>
        </p:nvGraphicFramePr>
        <p:xfrm>
          <a:off x="716760" y="1223280"/>
          <a:ext cx="10735560" cy="5102280"/>
        </p:xfrm>
        <a:graphic>
          <a:graphicData uri="http://schemas.openxmlformats.org/drawingml/2006/table">
            <a:tbl>
              <a:tblPr/>
              <a:tblGrid>
                <a:gridCol w="491040"/>
                <a:gridCol w="5949720"/>
                <a:gridCol w="1119960"/>
                <a:gridCol w="1848240"/>
                <a:gridCol w="1326600"/>
              </a:tblGrid>
              <a:tr h="1357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920" marR="439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ҒЗИ, Орталық атауы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920" marR="439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Штат саны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920" marR="439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Жалпы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920" marR="439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Орта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3920" marR="439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</a:tr>
              <a:tr h="1566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Ә.С. АХМЕТОВ АТЫНДАҒЫ НАНОИНЖЕНЕРЛІК ЗЕРТТЕУ ӘДІСТЕРІ ИНЖЕНЕРЛІК БЕЙІНДІ ҒЫЛЫМИ-ЗЕРТТЕУ ЗЕРТХАНАСЫ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283.16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70.79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9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«ДУЛАТИТАНУ ЖӘНЕ ӨҢІР ТАРИХЫ» ҒЫЛЫМИ-ЗЕРТТЕУ ОРТАЛЫҒЫ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147.50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29.50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9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«БАУЫРЖАНТАНУ» ҒЫЛЫМИ-ЗЕРТТЕУ ОРТАЛЫҒЫ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0.00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0.00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46" name="Google Shape;112;p1"/>
          <p:cNvPicPr/>
          <p:nvPr/>
        </p:nvPicPr>
        <p:blipFill>
          <a:blip r:embed="rId2"/>
          <a:stretch/>
        </p:blipFill>
        <p:spPr>
          <a:xfrm>
            <a:off x="101160" y="38160"/>
            <a:ext cx="779400" cy="68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subTitle"/>
          </p:nvPr>
        </p:nvSpPr>
        <p:spPr>
          <a:xfrm>
            <a:off x="418320" y="215640"/>
            <a:ext cx="11355120" cy="6143760"/>
          </a:xfrm>
          <a:prstGeom prst="rect">
            <a:avLst/>
          </a:prstGeom>
          <a:solidFill>
            <a:srgbClr val="FF0066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600" b="1" strike="noStrike" spc="-1">
                <a:solidFill>
                  <a:srgbClr val="002060"/>
                </a:solidFill>
                <a:latin typeface="Arial"/>
                <a:ea typeface="DejaVu Sans"/>
              </a:rPr>
              <a:t>РЕЗУЛЬТАТЫ РЕЙТИНГА ДУЛАТИ УНИВЕРСИТЕТА за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600" b="1" strike="noStrike" spc="-1">
                <a:solidFill>
                  <a:srgbClr val="002060"/>
                </a:solidFill>
                <a:latin typeface="Arial"/>
                <a:ea typeface="DejaVu Sans"/>
              </a:rPr>
              <a:t>2023-2024 год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351" name="Заголовок 1"/>
          <p:cNvSpPr/>
          <p:nvPr/>
        </p:nvSpPr>
        <p:spPr>
          <a:xfrm>
            <a:off x="901080" y="21600"/>
            <a:ext cx="1038132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grpSp>
        <p:nvGrpSpPr>
          <p:cNvPr id="352" name="组合 1"/>
          <p:cNvGrpSpPr/>
          <p:nvPr/>
        </p:nvGrpSpPr>
        <p:grpSpPr>
          <a:xfrm>
            <a:off x="0" y="44280"/>
            <a:ext cx="12191400" cy="837720"/>
            <a:chOff x="0" y="44280"/>
            <a:chExt cx="12191400" cy="837720"/>
          </a:xfrm>
        </p:grpSpPr>
        <p:sp>
          <p:nvSpPr>
            <p:cNvPr id="353" name="矩形 11"/>
            <p:cNvSpPr/>
            <p:nvPr/>
          </p:nvSpPr>
          <p:spPr>
            <a:xfrm>
              <a:off x="0" y="44280"/>
              <a:ext cx="11625120" cy="83772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354" name="矩形 13"/>
            <p:cNvSpPr/>
            <p:nvPr/>
          </p:nvSpPr>
          <p:spPr>
            <a:xfrm>
              <a:off x="11860560" y="44280"/>
              <a:ext cx="330840" cy="8377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sp>
        <p:nvSpPr>
          <p:cNvPr id="355" name="TextBox 13"/>
          <p:cNvSpPr/>
          <p:nvPr/>
        </p:nvSpPr>
        <p:spPr>
          <a:xfrm>
            <a:off x="1275120" y="62640"/>
            <a:ext cx="8748000" cy="74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3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-202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4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 оқу жылы нәтижесінде жоғары рейтингтік көрсеткіштерге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 ие болған  факультет 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 - </a:t>
            </a:r>
            <a:r>
              <a:rPr lang="ru-RU" sz="2000" b="1" strike="noStrike" spc="-1">
                <a:solidFill>
                  <a:srgbClr val="FF3399"/>
                </a:solidFill>
                <a:latin typeface="Times New Roman"/>
                <a:ea typeface="Calibri"/>
              </a:rPr>
              <a:t>100 МРП (разовая выплата)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6" name="Таблица 2"/>
          <p:cNvGraphicFramePr/>
          <p:nvPr/>
        </p:nvGraphicFramePr>
        <p:xfrm>
          <a:off x="665280" y="1386000"/>
          <a:ext cx="10854000" cy="4969800"/>
        </p:xfrm>
        <a:graphic>
          <a:graphicData uri="http://schemas.openxmlformats.org/drawingml/2006/table">
            <a:tbl>
              <a:tblPr/>
              <a:tblGrid>
                <a:gridCol w="1031040"/>
                <a:gridCol w="2464200"/>
                <a:gridCol w="1050480"/>
                <a:gridCol w="1578240"/>
                <a:gridCol w="1226160"/>
                <a:gridCol w="3503160"/>
              </a:tblGrid>
              <a:tr h="2351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Орын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Факультет атауы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Штат саны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Жалпы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Орта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Факульттет деканы,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аты-жөні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</a:tr>
              <a:tr h="2617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lang="ru-RU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Технологиялық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167.75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8737.50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52.09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Шардарбек </a:t>
                      </a:r>
                      <a:r>
                        <a:rPr lang="kk-KZ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М</a:t>
                      </a: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ухамеджан </a:t>
                      </a:r>
                      <a:r>
                        <a:rPr lang="kk-KZ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Ш</a:t>
                      </a: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ардарбек</a:t>
                      </a:r>
                      <a:r>
                        <a:rPr lang="kk-KZ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ұ</a:t>
                      </a: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лы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57" name="Google Shape;112;p1"/>
          <p:cNvPicPr/>
          <p:nvPr/>
        </p:nvPicPr>
        <p:blipFill>
          <a:blip r:embed="rId2"/>
          <a:stretch/>
        </p:blipFill>
        <p:spPr>
          <a:xfrm>
            <a:off x="101160" y="115560"/>
            <a:ext cx="779400" cy="68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8737560" y="635616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9880" tIns="60120" rIns="119880" bIns="60120" anchor="ctr">
            <a:noAutofit/>
          </a:bodyPr>
          <a:lstStyle/>
          <a:p>
            <a:pPr algn="r">
              <a:lnSpc>
                <a:spcPct val="100000"/>
              </a:lnSpc>
            </a:pPr>
            <a:fld id="{7C2993DF-6FB8-45E9-A3AC-B3EF045F920A}" type="slidenum">
              <a:rPr lang="ru-RU" sz="1600" b="0" strike="noStrike" spc="-1">
                <a:solidFill>
                  <a:srgbClr val="8B8B8B"/>
                </a:solidFill>
                <a:latin typeface="Arial Narrow"/>
                <a:ea typeface="DejaVu Sans"/>
              </a:rPr>
              <a:t>18</a:t>
            </a:fld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362" name="Заголовок 1"/>
          <p:cNvSpPr/>
          <p:nvPr/>
        </p:nvSpPr>
        <p:spPr>
          <a:xfrm>
            <a:off x="901080" y="21600"/>
            <a:ext cx="1038132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grpSp>
        <p:nvGrpSpPr>
          <p:cNvPr id="363" name="组合 1"/>
          <p:cNvGrpSpPr/>
          <p:nvPr/>
        </p:nvGrpSpPr>
        <p:grpSpPr>
          <a:xfrm>
            <a:off x="2880" y="38880"/>
            <a:ext cx="12188880" cy="890280"/>
            <a:chOff x="2880" y="38880"/>
            <a:chExt cx="12188880" cy="890280"/>
          </a:xfrm>
        </p:grpSpPr>
        <p:sp>
          <p:nvSpPr>
            <p:cNvPr id="364" name="矩形 11"/>
            <p:cNvSpPr/>
            <p:nvPr/>
          </p:nvSpPr>
          <p:spPr>
            <a:xfrm>
              <a:off x="2880" y="38880"/>
              <a:ext cx="11622600" cy="89028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365" name="矩形 13"/>
            <p:cNvSpPr/>
            <p:nvPr/>
          </p:nvSpPr>
          <p:spPr>
            <a:xfrm>
              <a:off x="11860920" y="38880"/>
              <a:ext cx="330840" cy="8902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sp>
        <p:nvSpPr>
          <p:cNvPr id="366" name="TextBox 13"/>
          <p:cNvSpPr/>
          <p:nvPr/>
        </p:nvSpPr>
        <p:spPr>
          <a:xfrm>
            <a:off x="528480" y="54000"/>
            <a:ext cx="1030716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 жоғары рейтингтік көрсеткіштерге ие болған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алғашқы үштіктегі кафедра меңгерушілері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7" name="Таблица 1"/>
          <p:cNvGraphicFramePr/>
          <p:nvPr/>
        </p:nvGraphicFramePr>
        <p:xfrm>
          <a:off x="497160" y="1240560"/>
          <a:ext cx="11082960" cy="5438688"/>
        </p:xfrm>
        <a:graphic>
          <a:graphicData uri="http://schemas.openxmlformats.org/drawingml/2006/table">
            <a:tbl>
              <a:tblPr/>
              <a:tblGrid>
                <a:gridCol w="1066680"/>
                <a:gridCol w="2732040"/>
                <a:gridCol w="1122840"/>
                <a:gridCol w="1537920"/>
                <a:gridCol w="1454400"/>
                <a:gridCol w="3169080"/>
              </a:tblGrid>
              <a:tr h="1610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</a:rPr>
                        <a:t>Орын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</a:rPr>
                        <a:t>Кафедра атауы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</a:rPr>
                        <a:t>Штат саны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</a:rPr>
                        <a:t>Жалпы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</a:rPr>
                        <a:t>Орта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</a:rPr>
                        <a:t>Кафедра меңгерушісі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</a:rPr>
                        <a:t>аты-жөні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70C0"/>
                    </a:solidFill>
                  </a:tcPr>
                </a:tc>
              </a:tr>
              <a:tr h="1563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lang="ru-RU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Тоқыма, материалтану және стандарттау – </a:t>
                      </a:r>
                      <a:r>
                        <a:rPr lang="ru-RU" sz="2000" b="1" strike="noStrike" spc="-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</a:rPr>
                        <a:t>100 МРП (разовая выплата)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1774.37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110.90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Қауымбаев Рахымжан Тоқтарбайұлы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59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lang="ru-RU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Су ресурстары -</a:t>
                      </a:r>
                      <a:r>
                        <a:rPr lang="ru-RU" sz="2000" b="1" strike="noStrike" spc="-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</a:rPr>
                        <a:t>75 МРП (разовая выплата)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879.35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Абдиров Муратхан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36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lang="ru-RU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Биология - </a:t>
                      </a:r>
                      <a:r>
                        <a:rPr lang="ru-RU" sz="2000" b="1" strike="noStrike" spc="-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</a:rPr>
                        <a:t>50 МРП (разовая выплата)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941.57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78.46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cap="all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З</a:t>
                      </a: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ияева </a:t>
                      </a:r>
                      <a:r>
                        <a:rPr lang="kk-KZ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Г</a:t>
                      </a: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улнар </a:t>
                      </a:r>
                      <a:r>
                        <a:rPr lang="kk-KZ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К</a:t>
                      </a: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ерімбекқызы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68" name="Google Shape;112;p1"/>
          <p:cNvPicPr/>
          <p:nvPr/>
        </p:nvPicPr>
        <p:blipFill>
          <a:blip r:embed="rId2"/>
          <a:stretch/>
        </p:blipFill>
        <p:spPr>
          <a:xfrm>
            <a:off x="101160" y="115560"/>
            <a:ext cx="779400" cy="68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371" name="Заголовок 1"/>
          <p:cNvSpPr/>
          <p:nvPr/>
        </p:nvSpPr>
        <p:spPr>
          <a:xfrm>
            <a:off x="901080" y="21600"/>
            <a:ext cx="1038132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grpSp>
        <p:nvGrpSpPr>
          <p:cNvPr id="372" name="组合 1"/>
          <p:cNvGrpSpPr/>
          <p:nvPr/>
        </p:nvGrpSpPr>
        <p:grpSpPr>
          <a:xfrm>
            <a:off x="50760" y="42480"/>
            <a:ext cx="12140640" cy="966240"/>
            <a:chOff x="50760" y="42480"/>
            <a:chExt cx="12140640" cy="966240"/>
          </a:xfrm>
        </p:grpSpPr>
        <p:sp>
          <p:nvSpPr>
            <p:cNvPr id="373" name="矩形 11"/>
            <p:cNvSpPr/>
            <p:nvPr/>
          </p:nvSpPr>
          <p:spPr>
            <a:xfrm>
              <a:off x="50760" y="42480"/>
              <a:ext cx="11576880" cy="966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374" name="矩形 13"/>
            <p:cNvSpPr/>
            <p:nvPr/>
          </p:nvSpPr>
          <p:spPr>
            <a:xfrm>
              <a:off x="11862000" y="42480"/>
              <a:ext cx="329400" cy="966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chemeClr val="accent6">
                    <a:lumMod val="75000"/>
                  </a:schemeClr>
                </a:solidFill>
                <a:latin typeface="Calibri"/>
                <a:ea typeface="SimSun"/>
              </a:endParaRPr>
            </a:p>
          </p:txBody>
        </p:sp>
      </p:grpSp>
      <p:sp>
        <p:nvSpPr>
          <p:cNvPr id="375" name="TextBox 13"/>
          <p:cNvSpPr/>
          <p:nvPr/>
        </p:nvSpPr>
        <p:spPr>
          <a:xfrm>
            <a:off x="1058040" y="185760"/>
            <a:ext cx="986472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 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3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-202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4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 оқу жылы нәтижесінде жоғары рейтингтік көрсеткіштерге ие болған ҒЗИ директоры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76" name="Таблица 14"/>
          <p:cNvGraphicFramePr/>
          <p:nvPr/>
        </p:nvGraphicFramePr>
        <p:xfrm>
          <a:off x="665280" y="1715760"/>
          <a:ext cx="10961280" cy="4523040"/>
        </p:xfrm>
        <a:graphic>
          <a:graphicData uri="http://schemas.openxmlformats.org/drawingml/2006/table">
            <a:tbl>
              <a:tblPr/>
              <a:tblGrid>
                <a:gridCol w="586440"/>
                <a:gridCol w="3116880"/>
                <a:gridCol w="1203480"/>
                <a:gridCol w="1764360"/>
                <a:gridCol w="1467360"/>
                <a:gridCol w="2822760"/>
              </a:tblGrid>
              <a:tr h="1679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ҒЗИ атауы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Штат саны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Жалпы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Орта балл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Аты-жөні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558ED5"/>
                    </a:solidFill>
                  </a:tcPr>
                </a:tc>
              </a:tr>
              <a:tr h="28432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Ә.С. Ахметов атындағы наноинженерлік зерттеу әдістері инженерлік бейінді ғылыми-зерттеу зертханасы - </a:t>
                      </a:r>
                      <a:r>
                        <a:rPr lang="ru-RU" sz="2000" b="1" strike="noStrike" spc="-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</a:rPr>
                        <a:t>100 МРП (разовая выплата)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283.16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70.79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Бекбасаров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Исабай Исакович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77" name="Google Shape;112;p1"/>
          <p:cNvPicPr/>
          <p:nvPr/>
        </p:nvPicPr>
        <p:blipFill>
          <a:blip r:embed="rId2"/>
          <a:stretch/>
        </p:blipFill>
        <p:spPr>
          <a:xfrm>
            <a:off x="119160" y="151920"/>
            <a:ext cx="779400" cy="68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组合 1"/>
          <p:cNvGrpSpPr/>
          <p:nvPr/>
        </p:nvGrpSpPr>
        <p:grpSpPr>
          <a:xfrm>
            <a:off x="0" y="0"/>
            <a:ext cx="12010680" cy="953640"/>
            <a:chOff x="0" y="0"/>
            <a:chExt cx="12010680" cy="953640"/>
          </a:xfrm>
        </p:grpSpPr>
        <p:sp>
          <p:nvSpPr>
            <p:cNvPr id="240" name="矩形 11"/>
            <p:cNvSpPr/>
            <p:nvPr/>
          </p:nvSpPr>
          <p:spPr>
            <a:xfrm>
              <a:off x="0" y="0"/>
              <a:ext cx="11452320" cy="9536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241" name="矩形 13"/>
            <p:cNvSpPr/>
            <p:nvPr/>
          </p:nvSpPr>
          <p:spPr>
            <a:xfrm>
              <a:off x="11684520" y="0"/>
              <a:ext cx="326160" cy="9536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sp>
        <p:nvSpPr>
          <p:cNvPr id="242" name="Прямоугольник 1"/>
          <p:cNvSpPr/>
          <p:nvPr/>
        </p:nvSpPr>
        <p:spPr>
          <a:xfrm>
            <a:off x="270720" y="1293840"/>
            <a:ext cx="11653560" cy="4952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5760" algn="just">
              <a:lnSpc>
                <a:spcPct val="115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Университетте </a:t>
            </a:r>
            <a:r>
              <a:rPr lang="en-US" sz="2000" b="1" strike="noStrike" spc="-1">
                <a:solidFill>
                  <a:srgbClr val="FF0000"/>
                </a:solidFill>
                <a:latin typeface="Times New Roman"/>
                <a:ea typeface="SimSun"/>
              </a:rPr>
              <a:t>kpi.dulaty.kz </a:t>
            </a:r>
            <a:r>
              <a:rPr lang="kk-KZ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ақпараттық 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рейтинг порталы </a:t>
            </a:r>
            <a:r>
              <a:rPr lang="kk-KZ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әзірленіп, пайдалануға берілді 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және ішкі кәсіби рейтингті анықтау Ережесі </a:t>
            </a:r>
            <a:r>
              <a:rPr lang="en-US" sz="2000" b="0" strike="noStrike" spc="-1">
                <a:solidFill>
                  <a:srgbClr val="002060"/>
                </a:solidFill>
                <a:latin typeface="Times New Roman"/>
                <a:ea typeface="SimSun"/>
              </a:rPr>
              <a:t>(ҚЕ 3.33-2023</a:t>
            </a:r>
            <a:r>
              <a:rPr lang="ru-RU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) жасалған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.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Ішкі кәсіби рейтинг шарттарын белгілейтін 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Ереже </a:t>
            </a:r>
            <a:r>
              <a:rPr lang="kk-KZ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30.11.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2023</a:t>
            </a:r>
            <a:r>
              <a:rPr lang="kk-KZ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 жылы Ғылыми кеңестің №6 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мәжіліс</a:t>
            </a:r>
            <a:r>
              <a:rPr lang="kk-KZ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 шешімімен 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бекітілген.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Рейтингте оқытушы-профессорлар құрамы мен ғылыми қызметкерлердің еңбектері </a:t>
            </a:r>
            <a:r>
              <a:rPr lang="kk-KZ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  </a:t>
            </a:r>
            <a:r>
              <a:rPr lang="ru-RU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4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 бағыт бойынша ескерілді: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798840" lvl="1" indent="-343080" algn="just">
              <a:lnSpc>
                <a:spcPct val="115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en-US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Ғылым бағыты </a:t>
            </a:r>
            <a:r>
              <a:rPr lang="kk-KZ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          </a:t>
            </a:r>
            <a:r>
              <a:rPr lang="kk-KZ" sz="20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коэф. </a:t>
            </a:r>
            <a:r>
              <a:rPr lang="kk-KZ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0,5</a:t>
            </a:r>
            <a:r>
              <a:rPr lang="kk-KZ" sz="20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798840" lvl="1" indent="-343080" algn="just">
              <a:lnSpc>
                <a:spcPct val="115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en-US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Академиялық бағыт</a:t>
            </a:r>
            <a:r>
              <a:rPr lang="ru-RU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            </a:t>
            </a:r>
            <a:r>
              <a:rPr lang="ru-RU" sz="20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0,35 </a:t>
            </a:r>
            <a:r>
              <a:rPr lang="ru-RU" sz="2000" b="1" strike="noStrike" spc="-1">
                <a:solidFill>
                  <a:srgbClr val="0070C0"/>
                </a:solidFill>
                <a:latin typeface="Times New Roman"/>
                <a:ea typeface="DejaVu Sans"/>
              </a:rPr>
              <a:t>             90 %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798840" lvl="1" indent="-343080" algn="just">
              <a:lnSpc>
                <a:spcPct val="115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en-US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Әлеуметтік-мәдени бағыт</a:t>
            </a:r>
            <a:r>
              <a:rPr lang="ru-RU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   0,15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798840" lvl="1" indent="-343080" algn="just">
              <a:lnSpc>
                <a:spcPct val="115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ru-RU" sz="2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Жұлдызылық                                             </a:t>
            </a:r>
            <a:r>
              <a:rPr lang="ru-RU" sz="2000" b="1" strike="noStrike" spc="-1">
                <a:solidFill>
                  <a:srgbClr val="0070C0"/>
                </a:solidFill>
                <a:latin typeface="Times New Roman"/>
                <a:ea typeface="Times New Roman"/>
              </a:rPr>
              <a:t>10% </a:t>
            </a:r>
            <a:r>
              <a:rPr lang="ru-RU" sz="20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⭐⭐⭐⭐⭐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15000"/>
              </a:lnSpc>
              <a:buClr>
                <a:srgbClr val="002060"/>
              </a:buClr>
              <a:buFont typeface="Arial"/>
              <a:buChar char="•"/>
            </a:pPr>
            <a:r>
              <a:rPr lang="kk-KZ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Ішкі рейтинг жұмыстарын үйлестіру үшін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SimSun"/>
              </a:rPr>
              <a:t> Рейтинг комиссиясы құрылған </a:t>
            </a:r>
            <a:r>
              <a:rPr lang="ru-RU" sz="2000" b="0" strike="noStrike" spc="-1">
                <a:solidFill>
                  <a:srgbClr val="002060"/>
                </a:solidFill>
                <a:latin typeface="Times New Roman"/>
                <a:ea typeface="SimSun"/>
              </a:rPr>
              <a:t>(</a:t>
            </a:r>
            <a:r>
              <a:rPr lang="en-US" sz="2000" b="0" strike="noStrike" spc="-1">
                <a:solidFill>
                  <a:srgbClr val="002060"/>
                </a:solidFill>
                <a:latin typeface="Times New Roman"/>
                <a:ea typeface="SimSun"/>
              </a:rPr>
              <a:t>бұйрық </a:t>
            </a:r>
            <a:r>
              <a:rPr lang="en-US" sz="20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№</a:t>
            </a:r>
            <a:r>
              <a:rPr lang="ru-RU" sz="20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400 НҚ</a:t>
            </a:r>
            <a:r>
              <a:rPr lang="en-US" sz="20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, 1</a:t>
            </a:r>
            <a:r>
              <a:rPr lang="ru-RU" sz="20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0</a:t>
            </a:r>
            <a:r>
              <a:rPr lang="en-US" sz="20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.</a:t>
            </a:r>
            <a:r>
              <a:rPr lang="ru-RU" sz="20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1</a:t>
            </a:r>
            <a:r>
              <a:rPr lang="en-US" sz="20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1.2023ж.)</a:t>
            </a:r>
            <a:r>
              <a:rPr lang="en-US" sz="20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.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TextBox 5"/>
          <p:cNvSpPr/>
          <p:nvPr/>
        </p:nvSpPr>
        <p:spPr>
          <a:xfrm>
            <a:off x="1216800" y="39600"/>
            <a:ext cx="100659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Университет ОПҚ және ғылыми қызметкерлерінің 202</a:t>
            </a:r>
            <a:r>
              <a:rPr lang="ru-RU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 ішкі рейтингі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Google Shape;112;p1"/>
          <p:cNvPicPr/>
          <p:nvPr/>
        </p:nvPicPr>
        <p:blipFill>
          <a:blip r:embed="rId2"/>
          <a:stretch/>
        </p:blipFill>
        <p:spPr>
          <a:xfrm>
            <a:off x="117720" y="38880"/>
            <a:ext cx="980640" cy="876240"/>
          </a:xfrm>
          <a:prstGeom prst="rect">
            <a:avLst/>
          </a:prstGeom>
          <a:ln w="0">
            <a:noFill/>
          </a:ln>
        </p:spPr>
      </p:pic>
      <p:sp>
        <p:nvSpPr>
          <p:cNvPr id="245" name="Правая фигурная скобка 8"/>
          <p:cNvSpPr/>
          <p:nvPr/>
        </p:nvSpPr>
        <p:spPr>
          <a:xfrm>
            <a:off x="5217480" y="3893760"/>
            <a:ext cx="306360" cy="88992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70C0"/>
              </a:solidFill>
              <a:latin typeface="Arial"/>
              <a:ea typeface="DejaVu Sans"/>
            </a:endParaRPr>
          </a:p>
        </p:txBody>
      </p:sp>
      <p:sp>
        <p:nvSpPr>
          <p:cNvPr id="246" name="Правая фигурная скобка 9"/>
          <p:cNvSpPr/>
          <p:nvPr/>
        </p:nvSpPr>
        <p:spPr>
          <a:xfrm>
            <a:off x="5292720" y="4874040"/>
            <a:ext cx="155880" cy="3366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381" name="Заголовок 1"/>
          <p:cNvSpPr/>
          <p:nvPr/>
        </p:nvSpPr>
        <p:spPr>
          <a:xfrm>
            <a:off x="1043280" y="158760"/>
            <a:ext cx="10899360" cy="81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grpSp>
        <p:nvGrpSpPr>
          <p:cNvPr id="382" name="组合 1"/>
          <p:cNvGrpSpPr/>
          <p:nvPr/>
        </p:nvGrpSpPr>
        <p:grpSpPr>
          <a:xfrm>
            <a:off x="0" y="-6840"/>
            <a:ext cx="12191400" cy="730800"/>
            <a:chOff x="0" y="-6840"/>
            <a:chExt cx="12191400" cy="730800"/>
          </a:xfrm>
        </p:grpSpPr>
        <p:sp>
          <p:nvSpPr>
            <p:cNvPr id="383" name="矩形 11"/>
            <p:cNvSpPr/>
            <p:nvPr/>
          </p:nvSpPr>
          <p:spPr>
            <a:xfrm>
              <a:off x="0" y="-6840"/>
              <a:ext cx="11625120" cy="73080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384" name="矩形 13"/>
            <p:cNvSpPr/>
            <p:nvPr/>
          </p:nvSpPr>
          <p:spPr>
            <a:xfrm>
              <a:off x="11860560" y="-6840"/>
              <a:ext cx="330840" cy="730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graphicFrame>
        <p:nvGraphicFramePr>
          <p:cNvPr id="385" name="Таблица 2"/>
          <p:cNvGraphicFramePr/>
          <p:nvPr/>
        </p:nvGraphicFramePr>
        <p:xfrm>
          <a:off x="212400" y="2023200"/>
          <a:ext cx="11643320" cy="4332161"/>
        </p:xfrm>
        <a:graphic>
          <a:graphicData uri="http://schemas.openxmlformats.org/drawingml/2006/table">
            <a:tbl>
              <a:tblPr/>
              <a:tblGrid>
                <a:gridCol w="507240"/>
                <a:gridCol w="6018840"/>
                <a:gridCol w="2682000"/>
                <a:gridCol w="2226960"/>
                <a:gridCol w="208280"/>
              </a:tblGrid>
              <a:tr h="23256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І КАТЕГОРИЯ </a:t>
                      </a: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-10 орындар) – </a:t>
                      </a:r>
                      <a:r>
                        <a:rPr lang="ru-RU" sz="24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30 МРП ежемесячно </a:t>
                      </a:r>
                      <a:endParaRPr lang="ru-RU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>
                        <a:solidFill>
                          <a:srgbClr val="002060"/>
                        </a:solidFill>
                        <a:latin typeface="Times New Roman"/>
                        <a:ea typeface="DejaVu Sans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Калмаханова Маржан Сейтовна (25.08.24-22.11.24)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471.12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Кабдушев Арман Арстангалиевич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443.55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Абзалбекулы Бекжан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337.40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Бузаубакова Клара Джайдарбековна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311.26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Абдыкадырова Турсынай Рыстаевна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272.05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Зияева Гулнар Керимбековна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270.57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Жумадилова Анар Каратаевна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264.25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Кудайбергенова Рабига Мусапаровна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256.88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Садирмекова Жанна Бакирбаевна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233.48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0" strike="noStrike" spc="-1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Бижигитов Темирхан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203.36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86" name="TextBox 14"/>
          <p:cNvSpPr/>
          <p:nvPr/>
        </p:nvSpPr>
        <p:spPr>
          <a:xfrm>
            <a:off x="432360" y="11880"/>
            <a:ext cx="111027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 ішкі кәсіби рейтинг қорытынды көрсеткіштері бойынша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ТОП-100 оқытушы-профессорлар мен ғылыми қызметкерлер тізімі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Google Shape;112;p1"/>
          <p:cNvPicPr/>
          <p:nvPr/>
        </p:nvPicPr>
        <p:blipFill>
          <a:blip r:embed="rId2"/>
          <a:stretch/>
        </p:blipFill>
        <p:spPr>
          <a:xfrm>
            <a:off x="212400" y="40680"/>
            <a:ext cx="779400" cy="6832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8" name="Таблица 3"/>
          <p:cNvGraphicFramePr/>
          <p:nvPr/>
        </p:nvGraphicFramePr>
        <p:xfrm>
          <a:off x="212400" y="790200"/>
          <a:ext cx="11412720" cy="1308008"/>
        </p:xfrm>
        <a:graphic>
          <a:graphicData uri="http://schemas.openxmlformats.org/drawingml/2006/table">
            <a:tbl>
              <a:tblPr/>
              <a:tblGrid>
                <a:gridCol w="506520"/>
                <a:gridCol w="6055560"/>
                <a:gridCol w="2630160"/>
                <a:gridCol w="2220480"/>
              </a:tblGrid>
              <a:tr h="42012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kk-KZ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Жыл көшбасшысы - Лидер года – </a:t>
                      </a:r>
                      <a:r>
                        <a:rPr lang="kk-KZ" sz="24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30 МРП ежемесячно</a:t>
                      </a:r>
                      <a:endParaRPr lang="ru-RU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Аты жөні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Жалпы балл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Жұлдыздық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</a:tr>
              <a:tr h="440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0840" marR="60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Керимбаева Рысты Калдыхановна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488.83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800" b="0" strike="noStrike" spc="-1">
                          <a:solidFill>
                            <a:srgbClr val="FF0000"/>
                          </a:solidFill>
                          <a:latin typeface="Times New Roman"/>
                          <a:ea typeface="DejaVu Sans"/>
                        </a:rPr>
                        <a:t>⭐⭐⭐⭐⭐⭐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392" name="Заголовок 1"/>
          <p:cNvSpPr/>
          <p:nvPr/>
        </p:nvSpPr>
        <p:spPr>
          <a:xfrm>
            <a:off x="1043280" y="158760"/>
            <a:ext cx="10899360" cy="81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graphicFrame>
        <p:nvGraphicFramePr>
          <p:cNvPr id="393" name="Таблица 2"/>
          <p:cNvGraphicFramePr/>
          <p:nvPr/>
        </p:nvGraphicFramePr>
        <p:xfrm>
          <a:off x="140040" y="85320"/>
          <a:ext cx="11886840" cy="6748200"/>
        </p:xfrm>
        <a:graphic>
          <a:graphicData uri="http://schemas.openxmlformats.org/drawingml/2006/table">
            <a:tbl>
              <a:tblPr/>
              <a:tblGrid>
                <a:gridCol w="624960"/>
                <a:gridCol w="7424640"/>
                <a:gridCol w="1409040"/>
                <a:gridCol w="2427480"/>
              </a:tblGrid>
              <a:tr h="39744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ІІ КАТЕГОРИЯ </a:t>
                      </a:r>
                      <a:r>
                        <a:rPr lang="ru-RU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1-</a:t>
                      </a: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25</a:t>
                      </a:r>
                      <a:r>
                        <a:rPr lang="ru-RU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 орындар) – </a:t>
                      </a:r>
                      <a:r>
                        <a:rPr lang="ru-RU" sz="20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25 МРП ежемесячно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kk-KZ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Жұлдыздық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11 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Джумабекова Гульзира Балтабаевна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197.56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12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Ескермесов Жандос Елеукенович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196.62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⭐⭐⭐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13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Есмаханова Лаура Нурлановна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191.75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700" b="0" strike="noStrike" spc="-1">
                        <a:solidFill>
                          <a:srgbClr val="FF0000"/>
                        </a:solidFill>
                        <a:latin typeface="Calibri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14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Ералиева Бахыт Шынжырбековна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190.55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15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Манапбаев Бауыржан Жарканбекович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190.00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16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Уйсимбаева Жанар Тлеукуловна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186.10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17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Джунисбеков Мухтар Шардарбекович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183.15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18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Муратбеков Мусакан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183.00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</a:t>
                      </a: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19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Нұрадин Гулхан Болатқызы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181.58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</a:t>
                      </a: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20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Бекбасаров Исабай Исакович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176.72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700" b="0" strike="noStrike" spc="-1">
                        <a:solidFill>
                          <a:srgbClr val="FF0000"/>
                        </a:solidFill>
                        <a:latin typeface="Calibri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7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21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Джолдасов Сапарбек Куракбаевич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176.40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⭐⭐⭐⭐⭐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4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22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Тасуов Болат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172.95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⭐⭐⭐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23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Боранкулова Гаухар Сарсенбаевна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172.52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⭐⭐⭐⭐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24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Махамбетов Ерик Оралбекович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170.00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0" strike="noStrike" spc="-1">
                          <a:solidFill>
                            <a:srgbClr val="FF0000"/>
                          </a:solidFill>
                          <a:latin typeface="Segoe UI Symbol"/>
                          <a:ea typeface="Times New Roman"/>
                        </a:rPr>
                        <a:t>⭐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7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7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880" marR="47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Қожагелді Болат Жарылқапұлы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7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168.33</a:t>
                      </a:r>
                      <a:endParaRPr lang="ru-RU" sz="17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700" b="0" strike="noStrike" spc="-1">
                        <a:solidFill>
                          <a:srgbClr val="000000"/>
                        </a:solidFill>
                        <a:latin typeface="Calibri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aphicFrame>
        <p:nvGraphicFramePr>
          <p:cNvPr id="396" name="Таблица 14"/>
          <p:cNvGraphicFramePr/>
          <p:nvPr/>
        </p:nvGraphicFramePr>
        <p:xfrm>
          <a:off x="177120" y="108720"/>
          <a:ext cx="11886840" cy="6480360"/>
        </p:xfrm>
        <a:graphic>
          <a:graphicData uri="http://schemas.openxmlformats.org/drawingml/2006/table">
            <a:tbl>
              <a:tblPr/>
              <a:tblGrid>
                <a:gridCol w="693000"/>
                <a:gridCol w="6222600"/>
                <a:gridCol w="1742760"/>
                <a:gridCol w="3092400"/>
                <a:gridCol w="208280"/>
              </a:tblGrid>
              <a:tr h="38736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ІIІ КАТЕГОРИЯ (26-50</a:t>
                      </a:r>
                      <a:r>
                        <a:rPr lang="ru-RU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 орындар) – </a:t>
                      </a:r>
                      <a:r>
                        <a:rPr lang="ru-RU" sz="22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20 МРП ежемесячно 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26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Шардарбек Мухамеджан Шардарбекулы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167.88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27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Муратова Диана Балтабаевна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163.95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28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Бахторазов Сейдехан Уалиевич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161.50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81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29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Шилібек Кенжеғали Қошқарбайұлы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161.09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⭐⭐⭐⭐⭐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30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Сугурова Лаура Алхайдаровна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158.50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31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Ташкараева Асель Мухтаровна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155.20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⭐⭐⭐⭐⭐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32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Тасжурекова Жазира Кудайбергеновна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154.47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 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33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Ерубаев Ерлан Ауданбекович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154.25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 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34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Карнакова Гайни Жарасхановна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152.80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 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35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Турарова Айсулу Нурдуновна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150.95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⭐⭐⭐⭐⭐⭐⭐ 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36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Абдукаримова Зауреш Турганбаевна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149.88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 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37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Серубаева Аурика Темирхановна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148.88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2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2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aphicFrame>
        <p:nvGraphicFramePr>
          <p:cNvPr id="399" name="Таблица 14"/>
          <p:cNvGraphicFramePr/>
          <p:nvPr/>
        </p:nvGraphicFramePr>
        <p:xfrm>
          <a:off x="289080" y="108720"/>
          <a:ext cx="11774880" cy="6473160"/>
        </p:xfrm>
        <a:graphic>
          <a:graphicData uri="http://schemas.openxmlformats.org/drawingml/2006/table">
            <a:tbl>
              <a:tblPr/>
              <a:tblGrid>
                <a:gridCol w="686520"/>
                <a:gridCol w="6163920"/>
                <a:gridCol w="1726200"/>
                <a:gridCol w="3063240"/>
                <a:gridCol w="208280"/>
              </a:tblGrid>
              <a:tr h="17892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ІIІ КАТЕГОРИЯ (26-50</a:t>
                      </a:r>
                      <a:r>
                        <a:rPr lang="ru-RU" sz="2200" b="1" strike="noStrike" spc="-1">
                          <a:solidFill>
                            <a:srgbClr val="002164"/>
                          </a:solidFill>
                          <a:latin typeface="Times New Roman"/>
                          <a:ea typeface="Times New Roman"/>
                        </a:rPr>
                        <a:t> орындар) – </a:t>
                      </a:r>
                      <a:r>
                        <a:rPr lang="ru-RU" sz="22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20 МРП ежемесячно 20</a:t>
                      </a:r>
                      <a:endParaRPr lang="ru-RU" sz="2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38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Жанпейісова Айжан Орынбекқызы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148.38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39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Нурмухамбетова Зауре Сакеновна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147.62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Естаев Куат Абенович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144.07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Баялиева Гульсара Муратовна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142.75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Жигитова Сауле Затыбековна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142.22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Койшибаева Гульмира Дженисовна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142.00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Мадалиева Эльмира Бегалиевна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141.75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Молдабекова Айгуль Шаиповна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141.05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Байдильдаева Асель Куанышевна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140.38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Жоламанов Нуржан Жаканулы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138.63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Абдикаева (Кудабаева) Айгуль Калдыбековна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137.48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9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49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Боранкулова Асель Сарсенбаевна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134.62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DejaVu Sans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97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9520" marR="29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Крахмалева Юнона Ринатовна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134.50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DejaVu Sans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164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403" name="Заголовок 1"/>
          <p:cNvSpPr/>
          <p:nvPr/>
        </p:nvSpPr>
        <p:spPr>
          <a:xfrm>
            <a:off x="1043280" y="158760"/>
            <a:ext cx="10899360" cy="81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sp>
        <p:nvSpPr>
          <p:cNvPr id="404" name="TextBox 13"/>
          <p:cNvSpPr/>
          <p:nvPr/>
        </p:nvSpPr>
        <p:spPr>
          <a:xfrm>
            <a:off x="-995040" y="158760"/>
            <a:ext cx="115351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3.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05" name="Таблица 4"/>
          <p:cNvGraphicFramePr/>
          <p:nvPr/>
        </p:nvGraphicFramePr>
        <p:xfrm>
          <a:off x="249120" y="23760"/>
          <a:ext cx="11852280" cy="7012800"/>
        </p:xfrm>
        <a:graphic>
          <a:graphicData uri="http://schemas.openxmlformats.org/drawingml/2006/table">
            <a:tbl>
              <a:tblPr/>
              <a:tblGrid>
                <a:gridCol w="814320"/>
                <a:gridCol w="5978880"/>
                <a:gridCol w="2393280"/>
                <a:gridCol w="2393280"/>
                <a:gridCol w="272520"/>
              </a:tblGrid>
              <a:tr h="16128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ІV КАТЕГОРИЯ (51</a:t>
                      </a: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-75 орындар) - </a:t>
                      </a:r>
                      <a:r>
                        <a:rPr lang="ru-RU" sz="24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15 МРП ежемесячно </a:t>
                      </a:r>
                      <a:endParaRPr lang="ru-RU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ru-RU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Елубаева Гулшат Акжоловна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134.00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Ташмухамедов Фархад Рахмаджанович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134.00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Юсупова Лаура Хамидовна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133.85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Абдрахманова Зухра Бахытжановна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132.75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Нурлыбаева Айша Нурлыбаевна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131.18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Шалдарбеков Кайрат Базарбаевич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127.16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Мамашаев Тахир Рахимович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126.50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Абдиров Муратхан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126.30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Байжігіт Ботагөз Сабитқызы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126.25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Тунгатарова Айгуль Турысжановна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125.77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Сагындыков Аймахамбет Абуталипович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124.68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Кенжебаева Алима Толеуовна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124.31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7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Туленбаев Мурат Сауранбаевич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122.19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409" name="Заголовок 1"/>
          <p:cNvSpPr/>
          <p:nvPr/>
        </p:nvSpPr>
        <p:spPr>
          <a:xfrm>
            <a:off x="1043280" y="158760"/>
            <a:ext cx="10899360" cy="81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sp>
        <p:nvSpPr>
          <p:cNvPr id="410" name="TextBox 13"/>
          <p:cNvSpPr/>
          <p:nvPr/>
        </p:nvSpPr>
        <p:spPr>
          <a:xfrm>
            <a:off x="-995040" y="158760"/>
            <a:ext cx="115351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3.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11" name="Таблица 4"/>
          <p:cNvGraphicFramePr/>
          <p:nvPr/>
        </p:nvGraphicFramePr>
        <p:xfrm>
          <a:off x="249120" y="23760"/>
          <a:ext cx="11852280" cy="6791400"/>
        </p:xfrm>
        <a:graphic>
          <a:graphicData uri="http://schemas.openxmlformats.org/drawingml/2006/table">
            <a:tbl>
              <a:tblPr/>
              <a:tblGrid>
                <a:gridCol w="814320"/>
                <a:gridCol w="6465960"/>
                <a:gridCol w="2117880"/>
                <a:gridCol w="2181240"/>
                <a:gridCol w="272520"/>
              </a:tblGrid>
              <a:tr h="85968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ІV КАТЕГОРИЯ (51</a:t>
                      </a:r>
                      <a:r>
                        <a:rPr lang="ru-RU" sz="24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-75 орындар) – </a:t>
                      </a:r>
                      <a:r>
                        <a:rPr lang="ru-RU" sz="24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15 МРП ежемесячно </a:t>
                      </a:r>
                      <a:endParaRPr lang="ru-RU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ru-RU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Абдувалова Айнур Жумабаевна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122.12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Турдалиева Шолпан Турсумбаевна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121.80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Кудабаева Перизат Асанбаевна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121.75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  <a:ea typeface="DejaVu Sans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Алтынбекова Динара Тансыковна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119.92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  <a:ea typeface="DejaVu Sans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Шедреева Индира Бижанқызы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119.50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  <a:ea typeface="DejaVu Sans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69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Шаншабаев Нуржан Аскарович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118.69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  <a:ea typeface="DejaVu Sans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Мурзахметов Асланбек Нурбекович (28.05.24-26.05.25)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117.96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  <a:ea typeface="DejaVu Sans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Абдрахман Гүлнар Қабылқалымқызы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117.88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Кейкиманова Меруерт Турсынхановна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116.88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Сматова Клара Бегалиевна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115.83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Баубекова Айжан Кенжебековна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114.75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75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26280" marR="26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Алтаева Гульнар Абдулловна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114.50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415" name="Заголовок 1"/>
          <p:cNvSpPr/>
          <p:nvPr/>
        </p:nvSpPr>
        <p:spPr>
          <a:xfrm>
            <a:off x="1043280" y="158760"/>
            <a:ext cx="10899360" cy="81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sp>
        <p:nvSpPr>
          <p:cNvPr id="416" name="TextBox 13"/>
          <p:cNvSpPr/>
          <p:nvPr/>
        </p:nvSpPr>
        <p:spPr>
          <a:xfrm>
            <a:off x="-995040" y="158760"/>
            <a:ext cx="115351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3.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17" name="Таблица 3"/>
          <p:cNvGraphicFramePr/>
          <p:nvPr/>
        </p:nvGraphicFramePr>
        <p:xfrm>
          <a:off x="192960" y="114120"/>
          <a:ext cx="11805840" cy="6463080"/>
        </p:xfrm>
        <a:graphic>
          <a:graphicData uri="http://schemas.openxmlformats.org/drawingml/2006/table">
            <a:tbl>
              <a:tblPr/>
              <a:tblGrid>
                <a:gridCol w="825480"/>
                <a:gridCol w="6081840"/>
                <a:gridCol w="2307240"/>
                <a:gridCol w="2590560"/>
              </a:tblGrid>
              <a:tr h="22068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V КАТЕГОРИЯ (</a:t>
                      </a:r>
                      <a:r>
                        <a:rPr lang="kk-KZ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76</a:t>
                      </a: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 орындар) – </a:t>
                      </a:r>
                      <a:r>
                        <a:rPr lang="ru-RU" sz="20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10 МРП ежемесячно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A3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76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Байжанова Сулушаш Болабиевна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113.22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77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Байжигитова Мадина Турехановна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113.18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78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Исабекова Гулнур Болатбековна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112.91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Джолчибекова Кульандам Жумагуловна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111.91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Нүсіпәли Роллан Карсонұлы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110.50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 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Тулеубаев Жаксыбай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110.09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Кошкинбаева Нургуль Рыспаевна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108.25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Искакова Гульзат Куанышбаевна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108.22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Жумадилова Алия Смаиловна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107.23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Кудабаева Ляззат Асанбай</a:t>
                      </a:r>
                      <a:r>
                        <a:rPr lang="kk-KZ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қызы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107.10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Кауымбаев Рахымжан Токтарбаевич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107.00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87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Сарыбаева Эльвира Ермековна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106.92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2121480" y="563796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421" name="Заголовок 1"/>
          <p:cNvSpPr/>
          <p:nvPr/>
        </p:nvSpPr>
        <p:spPr>
          <a:xfrm>
            <a:off x="1043280" y="158760"/>
            <a:ext cx="10899360" cy="81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sp>
        <p:nvSpPr>
          <p:cNvPr id="422" name="TextBox 13"/>
          <p:cNvSpPr/>
          <p:nvPr/>
        </p:nvSpPr>
        <p:spPr>
          <a:xfrm>
            <a:off x="-995040" y="158760"/>
            <a:ext cx="115351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3.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23" name="Таблица 3"/>
          <p:cNvGraphicFramePr/>
          <p:nvPr/>
        </p:nvGraphicFramePr>
        <p:xfrm>
          <a:off x="245520" y="158760"/>
          <a:ext cx="11805840" cy="6767640"/>
        </p:xfrm>
        <a:graphic>
          <a:graphicData uri="http://schemas.openxmlformats.org/drawingml/2006/table">
            <a:tbl>
              <a:tblPr/>
              <a:tblGrid>
                <a:gridCol w="825480"/>
                <a:gridCol w="5798520"/>
                <a:gridCol w="2590560"/>
                <a:gridCol w="2590560"/>
              </a:tblGrid>
              <a:tr h="22068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V КАТЕГОРИЯ (</a:t>
                      </a:r>
                      <a:r>
                        <a:rPr lang="kk-KZ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76</a:t>
                      </a: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en-US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r>
                        <a:rPr lang="ru-RU" sz="20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 орындар) -</a:t>
                      </a:r>
                      <a:r>
                        <a:rPr lang="ru-RU" sz="2000" b="1" strike="noStrike" spc="-1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</a:rPr>
                        <a:t>10 МРП ежемесячно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A3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88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Игисинов Сабит Жандарбекович </a:t>
                      </a:r>
                      <a:r>
                        <a:rPr lang="ru-RU" sz="1600" b="0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(01.07.24-20.06.25)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106.00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5050"/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89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Рябова Надежда Николаевна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105.70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Ахметов Ергали Сейлбекович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105.25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Есенгельдиева Перизат Нургазиевна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105.22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Тулеева Галия Турсыналиевна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105.05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Баданов Кенжебек Исабекович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103.64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Тәттібаев Сағынтай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102.75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Беглерова Светлана Темирхановна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102.75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Куандыкова Гульчехра Тунгышовна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102.34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97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Ернишев Кайрат Асилбекович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101.66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98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Смагулова Гульнара Спанбаевна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100.23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⭐⭐⭐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0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99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Койбаков Сейтхан Мелдебекович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100.10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0" strike="noStrike" spc="-1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95040" marR="950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560" marR="34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Тулендиева Гульмира Оразбековна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99.21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⭐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6880" marR="568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组合 1"/>
          <p:cNvGrpSpPr/>
          <p:nvPr/>
        </p:nvGrpSpPr>
        <p:grpSpPr>
          <a:xfrm>
            <a:off x="0" y="0"/>
            <a:ext cx="12278880" cy="830520"/>
            <a:chOff x="0" y="0"/>
            <a:chExt cx="12278880" cy="830520"/>
          </a:xfrm>
        </p:grpSpPr>
        <p:sp>
          <p:nvSpPr>
            <p:cNvPr id="425" name="矩形 11"/>
            <p:cNvSpPr/>
            <p:nvPr/>
          </p:nvSpPr>
          <p:spPr>
            <a:xfrm>
              <a:off x="0" y="0"/>
              <a:ext cx="11708280" cy="83052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426" name="矩形 13"/>
            <p:cNvSpPr/>
            <p:nvPr/>
          </p:nvSpPr>
          <p:spPr>
            <a:xfrm>
              <a:off x="11945520" y="0"/>
              <a:ext cx="333360" cy="8305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427" name="Google Shape;112;p1"/>
          <p:cNvPicPr/>
          <p:nvPr/>
        </p:nvPicPr>
        <p:blipFill>
          <a:blip r:embed="rId2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428" name="Прямоугольник 8"/>
          <p:cNvSpPr/>
          <p:nvPr/>
        </p:nvSpPr>
        <p:spPr>
          <a:xfrm>
            <a:off x="1324440" y="20520"/>
            <a:ext cx="96386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2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 жоғары рейтингтік көрсеткіштерге ие болған</a:t>
            </a:r>
            <a:r>
              <a:rPr lang="kk-KZ" sz="2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ең үздік оқытушы</a:t>
            </a: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9" name="Рисунок 1"/>
          <p:cNvPicPr/>
          <p:nvPr/>
        </p:nvPicPr>
        <p:blipFill>
          <a:blip r:embed="rId3"/>
          <a:srcRect l="19195" t="9186" r="20061" b="5239"/>
          <a:stretch/>
        </p:blipFill>
        <p:spPr>
          <a:xfrm>
            <a:off x="531720" y="1062720"/>
            <a:ext cx="11328480" cy="571392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4" descr="Free Vector | Ambitious businessman on top. Business growth, leadership  quality, career opportunity. Success achievement, aspirations realization  idea."/>
          <p:cNvPicPr/>
          <p:nvPr/>
        </p:nvPicPr>
        <p:blipFill>
          <a:blip r:embed="rId4"/>
          <a:stretch/>
        </p:blipFill>
        <p:spPr>
          <a:xfrm>
            <a:off x="8265600" y="1285200"/>
            <a:ext cx="2622600" cy="262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CustomShape 5"/>
          <p:cNvSpPr/>
          <p:nvPr/>
        </p:nvSpPr>
        <p:spPr>
          <a:xfrm>
            <a:off x="8737560" y="635616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9880" tIns="60120" rIns="119880" bIns="60120" anchor="ctr">
            <a:noAutofit/>
          </a:bodyPr>
          <a:lstStyle/>
          <a:p>
            <a:pPr algn="r">
              <a:lnSpc>
                <a:spcPct val="100000"/>
              </a:lnSpc>
            </a:pPr>
            <a:fld id="{18AE8CAF-A25A-45B3-BA81-2D2AE0BB7801}" type="slidenum">
              <a:rPr lang="ru-RU" sz="1600" b="0" strike="noStrike" spc="-1">
                <a:solidFill>
                  <a:srgbClr val="8B8B8B"/>
                </a:solidFill>
                <a:latin typeface="Arial Narrow"/>
                <a:ea typeface="DejaVu Sans"/>
              </a:rPr>
              <a:t>29</a:t>
            </a:fld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Заголовок 1"/>
          <p:cNvSpPr/>
          <p:nvPr/>
        </p:nvSpPr>
        <p:spPr>
          <a:xfrm>
            <a:off x="1510200" y="365040"/>
            <a:ext cx="927576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2800" b="1" strike="noStrike" spc="-1">
              <a:solidFill>
                <a:srgbClr val="002060"/>
              </a:solidFill>
              <a:latin typeface="Arial Narrow"/>
              <a:ea typeface="DejaVu Sans"/>
            </a:endParaRPr>
          </a:p>
        </p:txBody>
      </p:sp>
      <p:sp>
        <p:nvSpPr>
          <p:cNvPr id="434" name="Заголовок 1"/>
          <p:cNvSpPr/>
          <p:nvPr/>
        </p:nvSpPr>
        <p:spPr>
          <a:xfrm>
            <a:off x="1405440" y="51120"/>
            <a:ext cx="1038132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</a:pPr>
            <a:endParaRPr lang="ru-RU" sz="3200" b="1" strike="noStrike" spc="-1">
              <a:solidFill>
                <a:srgbClr val="FF0000"/>
              </a:solidFill>
              <a:highlight>
                <a:srgbClr val="FFFF00"/>
              </a:highlight>
              <a:latin typeface="Arial Narrow"/>
              <a:ea typeface="DejaVu Sans"/>
            </a:endParaRPr>
          </a:p>
        </p:txBody>
      </p:sp>
      <p:grpSp>
        <p:nvGrpSpPr>
          <p:cNvPr id="435" name="组合 1"/>
          <p:cNvGrpSpPr/>
          <p:nvPr/>
        </p:nvGrpSpPr>
        <p:grpSpPr>
          <a:xfrm>
            <a:off x="0" y="25560"/>
            <a:ext cx="12162960" cy="769320"/>
            <a:chOff x="0" y="25560"/>
            <a:chExt cx="12162960" cy="769320"/>
          </a:xfrm>
        </p:grpSpPr>
        <p:sp>
          <p:nvSpPr>
            <p:cNvPr id="436" name="矩形 11"/>
            <p:cNvSpPr/>
            <p:nvPr/>
          </p:nvSpPr>
          <p:spPr>
            <a:xfrm>
              <a:off x="0" y="25560"/>
              <a:ext cx="11597760" cy="76932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437" name="矩形 13"/>
            <p:cNvSpPr/>
            <p:nvPr/>
          </p:nvSpPr>
          <p:spPr>
            <a:xfrm>
              <a:off x="11832840" y="25560"/>
              <a:ext cx="330120" cy="7693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sp>
        <p:nvSpPr>
          <p:cNvPr id="438" name="TextBox 13"/>
          <p:cNvSpPr/>
          <p:nvPr/>
        </p:nvSpPr>
        <p:spPr>
          <a:xfrm>
            <a:off x="211320" y="31320"/>
            <a:ext cx="10619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Дулати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университеті ОПҚ мен ғылыми қызметкерлерінің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202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3-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  жалпы рейтингтік көрсеткіштері ДЕҢГЕЙЛЕРІ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39" name="Таблица 2"/>
          <p:cNvGraphicFramePr/>
          <p:nvPr/>
        </p:nvGraphicFramePr>
        <p:xfrm>
          <a:off x="254880" y="1074960"/>
          <a:ext cx="11786400" cy="5976792"/>
        </p:xfrm>
        <a:graphic>
          <a:graphicData uri="http://schemas.openxmlformats.org/drawingml/2006/table">
            <a:tbl>
              <a:tblPr/>
              <a:tblGrid>
                <a:gridCol w="498600"/>
                <a:gridCol w="1855440"/>
                <a:gridCol w="2197080"/>
                <a:gridCol w="2313360"/>
                <a:gridCol w="2313360"/>
                <a:gridCol w="2608560"/>
              </a:tblGrid>
              <a:tr h="624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Ұпайлар диапазоны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ОПҚ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саны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Деңгейлер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Ынталандыру</a:t>
                      </a: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 немесе шара қолдану</a:t>
                      </a:r>
                      <a:r>
                        <a:rPr lang="ru-RU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лар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</a:tr>
              <a:tr h="71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÷ 500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ӨТЕ ЖОҒАРЫ</a:t>
                      </a:r>
                      <a:r>
                        <a:rPr lang="ru-RU" sz="1800" b="1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(100)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ЖОҒАРЫ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(170)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Ынталандыруға ұсынылады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75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÷ 100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ЖОҒАРЫ</a:t>
                      </a:r>
                      <a:r>
                        <a:rPr lang="ru-RU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(70)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Кафедралардың ақпараттық базасына: жақсарту және жетілдіру жұмыстары үшін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429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÷ 75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ОРТА</a:t>
                      </a:r>
                      <a:r>
                        <a:rPr lang="kk-KZ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(335</a:t>
                      </a:r>
                      <a:r>
                        <a:rPr lang="ru-RU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ОРТА</a:t>
                      </a: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(335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80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÷ 50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230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946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kk-KZ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en-US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÷ 25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170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ТӨМЕН</a:t>
                      </a:r>
                      <a:r>
                        <a:rPr lang="ru-RU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(170)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ТӨМЕН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(375)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Риск зонасы: Ескертуге ұсынылады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6D9F1"/>
                    </a:solidFill>
                  </a:tcPr>
                </a:tc>
              </a:tr>
              <a:tr h="1103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B6E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1-10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</a:rPr>
                        <a:t>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kk-KZ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ӨТЕ ТӨМЕН</a:t>
                      </a: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(205)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pic>
        <p:nvPicPr>
          <p:cNvPr id="440" name="Google Shape;112;p1"/>
          <p:cNvPicPr/>
          <p:nvPr/>
        </p:nvPicPr>
        <p:blipFill>
          <a:blip r:embed="rId2"/>
          <a:stretch/>
        </p:blipFill>
        <p:spPr>
          <a:xfrm>
            <a:off x="28800" y="51120"/>
            <a:ext cx="779400" cy="68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1"/>
          <p:cNvPicPr/>
          <p:nvPr/>
        </p:nvPicPr>
        <p:blipFill>
          <a:blip r:embed="rId2"/>
          <a:srcRect l="31455" t="13330" r="32329" b="4630"/>
          <a:stretch/>
        </p:blipFill>
        <p:spPr>
          <a:xfrm>
            <a:off x="1209960" y="705240"/>
            <a:ext cx="4702320" cy="5992920"/>
          </a:xfrm>
          <a:prstGeom prst="rect">
            <a:avLst/>
          </a:prstGeom>
          <a:ln w="3175">
            <a:solidFill>
              <a:srgbClr val="4F81BD"/>
            </a:solidFill>
            <a:round/>
          </a:ln>
        </p:spPr>
      </p:pic>
      <p:pic>
        <p:nvPicPr>
          <p:cNvPr id="248" name="Рисунок 2"/>
          <p:cNvPicPr/>
          <p:nvPr/>
        </p:nvPicPr>
        <p:blipFill>
          <a:blip r:embed="rId3"/>
          <a:srcRect l="31736" t="15570" r="32201" b="6149"/>
          <a:stretch/>
        </p:blipFill>
        <p:spPr>
          <a:xfrm>
            <a:off x="6113160" y="705240"/>
            <a:ext cx="4907520" cy="5992920"/>
          </a:xfrm>
          <a:prstGeom prst="rect">
            <a:avLst/>
          </a:prstGeom>
          <a:ln w="3175">
            <a:solidFill>
              <a:srgbClr val="4F81BD"/>
            </a:solidFill>
            <a:round/>
          </a:ln>
        </p:spPr>
      </p:pic>
      <p:grpSp>
        <p:nvGrpSpPr>
          <p:cNvPr id="249" name="组合 1"/>
          <p:cNvGrpSpPr/>
          <p:nvPr/>
        </p:nvGrpSpPr>
        <p:grpSpPr>
          <a:xfrm>
            <a:off x="0" y="0"/>
            <a:ext cx="12010680" cy="570240"/>
            <a:chOff x="0" y="0"/>
            <a:chExt cx="12010680" cy="570240"/>
          </a:xfrm>
        </p:grpSpPr>
        <p:sp>
          <p:nvSpPr>
            <p:cNvPr id="250" name="矩形 11"/>
            <p:cNvSpPr/>
            <p:nvPr/>
          </p:nvSpPr>
          <p:spPr>
            <a:xfrm>
              <a:off x="0" y="0"/>
              <a:ext cx="11452320" cy="570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251" name="矩形 13"/>
            <p:cNvSpPr/>
            <p:nvPr/>
          </p:nvSpPr>
          <p:spPr>
            <a:xfrm>
              <a:off x="11684520" y="0"/>
              <a:ext cx="326160" cy="570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252" name="Google Shape;112;p1"/>
          <p:cNvPicPr/>
          <p:nvPr/>
        </p:nvPicPr>
        <p:blipFill>
          <a:blip r:embed="rId4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253" name="Прямоугольник 8"/>
          <p:cNvSpPr/>
          <p:nvPr/>
        </p:nvSpPr>
        <p:spPr>
          <a:xfrm>
            <a:off x="956160" y="0"/>
            <a:ext cx="10514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kk-KZ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Дулати университетінің </a:t>
            </a: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ішкі кәсіби рейтингі</a:t>
            </a:r>
            <a:r>
              <a:rPr lang="kk-KZ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н</a:t>
            </a: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 анықтау Ережесі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组合 1"/>
          <p:cNvGrpSpPr/>
          <p:nvPr/>
        </p:nvGrpSpPr>
        <p:grpSpPr>
          <a:xfrm>
            <a:off x="0" y="0"/>
            <a:ext cx="12191400" cy="654120"/>
            <a:chOff x="0" y="0"/>
            <a:chExt cx="12191400" cy="654120"/>
          </a:xfrm>
        </p:grpSpPr>
        <p:sp>
          <p:nvSpPr>
            <p:cNvPr id="442" name="矩形 11"/>
            <p:cNvSpPr/>
            <p:nvPr/>
          </p:nvSpPr>
          <p:spPr>
            <a:xfrm>
              <a:off x="0" y="0"/>
              <a:ext cx="11625120" cy="65412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443" name="矩形 13"/>
            <p:cNvSpPr/>
            <p:nvPr/>
          </p:nvSpPr>
          <p:spPr>
            <a:xfrm>
              <a:off x="11860560" y="0"/>
              <a:ext cx="330840" cy="654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sp>
        <p:nvSpPr>
          <p:cNvPr id="444" name="TextBox 5"/>
          <p:cNvSpPr/>
          <p:nvPr/>
        </p:nvSpPr>
        <p:spPr>
          <a:xfrm>
            <a:off x="522360" y="69840"/>
            <a:ext cx="111027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en-US" sz="27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27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7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7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7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 ішкі кәсіби рейтинг комиссиясы жұмысының қорытындылары</a:t>
            </a:r>
            <a:endParaRPr lang="ru-RU" sz="2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5" name="Google Shape;112;p1"/>
          <p:cNvPicPr/>
          <p:nvPr/>
        </p:nvPicPr>
        <p:blipFill>
          <a:blip r:embed="rId2"/>
          <a:stretch/>
        </p:blipFill>
        <p:spPr>
          <a:xfrm>
            <a:off x="0" y="0"/>
            <a:ext cx="711360" cy="617400"/>
          </a:xfrm>
          <a:prstGeom prst="rect">
            <a:avLst/>
          </a:prstGeom>
          <a:ln w="0">
            <a:noFill/>
          </a:ln>
        </p:spPr>
      </p:pic>
      <p:sp>
        <p:nvSpPr>
          <p:cNvPr id="446" name="Прямоугольник 8"/>
          <p:cNvSpPr/>
          <p:nvPr/>
        </p:nvSpPr>
        <p:spPr>
          <a:xfrm>
            <a:off x="195840" y="804960"/>
            <a:ext cx="11749680" cy="554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"/>
            </a:pP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KPI </a:t>
            </a: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ақпараттық порталы өз жұмысын 8-маусым 2024 жылы аяқтады. Ережеге сәйкес, апеляциялық шағымдар портал жабылған соң 5 күн ішінде қаралуы тиіс болатын. Портал оқытушылардың өтініштеріне орай кешіктіріліп, 8.06.24 жабылуына байланысты, 14-ші маусымда өтініш-шағымдар қабылдау тоқтатылды. 17-18 маусым күндері барлық көрсеткіштер сарапталып, рейтинг комиссиясына ұсынылды. 19 маусым күні Рейтинг комиссиясы көрсеткіштер мен өтініш-шағымдарды талқылап, қорытынды нәтижелерді шығарды. Осыған орай ендірілген түзетулер ортақ кестеге орналастырылып, комиссия хаттамасы ретінде ақпараттық порталға қойылды.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2023-2024 оқу жылындағы еңбек көрсеткіштерінің нәтижелері мен қорытындылары бүгін Ғылыми кеңеске бекітуге ұсынылып отыр. Жаңа жүйе арқылы біз 2023-2024 оқу жылы көрсеткіштері мен нәтижелерін қорытындылауда </a:t>
            </a: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Kpi </a:t>
            </a: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ақпараттық порталы арқылы ашықтық пен әділдікті мүмкіндігінше қамтамасыз етуге тырыстық. Бұл жұмыстар келесі оқу жылында да жалғасын табатын болады.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Мақсатымыз - оқытушы-қызметкерлердің университетке қосқан үлесін ескере отырып, жұмыс сапасын жақсарту және жетілдіру арқылы тиімді басқаруды қамтамасыз ету, оқытушы мен кафедраларының қызметін анықтауға және бағалауға арналған ашық ақпараттық база қалыптастыру болып табылады.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"/>
              <a:tabLst>
                <a:tab pos="630720" algn="l"/>
              </a:tabLst>
            </a:pP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Жылдық ішкі рейтинг қорытынды көрсеткіштеріне орай, ұпайлар диапазонына байланысты “Өте жоғары”, “жоғары”, “орта”, “төмен” және “өте төмен” нәтиже көрсеткен ОПҚ мен ғылыми қызметкерлерді  алдағы кезеңдерде түрлі шараларға ұсыну ескеріл</a:t>
            </a:r>
            <a:r>
              <a:rPr lang="kk-KZ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еді</a:t>
            </a: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 (ынталандыру,</a:t>
            </a: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Calibri"/>
              </a:rPr>
              <a:t> жақсарту және жетілдіру жұмыстары, ескерту, </a:t>
            </a: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Аттестаттау комиссиясы, Этикалық және тәртіп комиссиясы).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"/>
              <a:tabLst>
                <a:tab pos="630720" algn="l"/>
              </a:tabLst>
            </a:pP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202</a:t>
            </a: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3</a:t>
            </a: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-202</a:t>
            </a: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4</a:t>
            </a: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 оқу жылындағы  ішкі рейтингтік көрсеткіштер қорытындысына орай анықталған ТОП-100 ОПҚ мен ғылыми қызметкерлер жаңа оқу жылында ынталандыру шараларына ұсыныл</a:t>
            </a:r>
            <a:r>
              <a:rPr lang="kk-KZ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ады</a:t>
            </a:r>
            <a:r>
              <a:rPr lang="en-US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. 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Прямоугольник 3"/>
          <p:cNvSpPr/>
          <p:nvPr/>
        </p:nvSpPr>
        <p:spPr>
          <a:xfrm>
            <a:off x="933840" y="1184400"/>
            <a:ext cx="10518840" cy="4782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Дулати университетінің 2023-2024 оқу жылындағы оқытушы профессорлар мен ғылыми қызметкерлердің, кафедралар, ҒЗИ, факультеттердің рейтинг нәтижелері назарға алынсын</a:t>
            </a:r>
            <a:r>
              <a:rPr lang="en-US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.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2. Дулати университетінің ішкі рейтинг нәтижелері бойынша </a:t>
            </a:r>
            <a:r>
              <a:rPr lang="kk-KZ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kk-KZ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 анықталған ТОП</a:t>
            </a:r>
            <a:r>
              <a:rPr lang="ru-RU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-100 оқытушылары мен қызметкерлері ереженің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kk-KZ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 </a:t>
            </a:r>
            <a:r>
              <a:rPr lang="ru-RU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5.21-5.25 баптарына сәйкес 2024-2025 оқу жылында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  ынталандыру шараларына ұсынылсын.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48" name="组合 1"/>
          <p:cNvGrpSpPr/>
          <p:nvPr/>
        </p:nvGrpSpPr>
        <p:grpSpPr>
          <a:xfrm>
            <a:off x="0" y="0"/>
            <a:ext cx="12010680" cy="570240"/>
            <a:chOff x="0" y="0"/>
            <a:chExt cx="12010680" cy="570240"/>
          </a:xfrm>
        </p:grpSpPr>
        <p:sp>
          <p:nvSpPr>
            <p:cNvPr id="449" name="矩形 11"/>
            <p:cNvSpPr/>
            <p:nvPr/>
          </p:nvSpPr>
          <p:spPr>
            <a:xfrm>
              <a:off x="0" y="0"/>
              <a:ext cx="11452320" cy="570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450" name="矩形 13"/>
            <p:cNvSpPr/>
            <p:nvPr/>
          </p:nvSpPr>
          <p:spPr>
            <a:xfrm>
              <a:off x="11684520" y="0"/>
              <a:ext cx="326160" cy="570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451" name="Google Shape;112;p1"/>
          <p:cNvPicPr/>
          <p:nvPr/>
        </p:nvPicPr>
        <p:blipFill>
          <a:blip r:embed="rId2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452" name="TextBox 7"/>
          <p:cNvSpPr/>
          <p:nvPr/>
        </p:nvSpPr>
        <p:spPr>
          <a:xfrm>
            <a:off x="191520" y="98280"/>
            <a:ext cx="11069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</a:t>
            </a:r>
            <a:r>
              <a:rPr lang="kk-KZ" sz="1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ішкі рейтинг нәтижелері бойынша қаулы жобасы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组合 1"/>
          <p:cNvGrpSpPr/>
          <p:nvPr/>
        </p:nvGrpSpPr>
        <p:grpSpPr>
          <a:xfrm>
            <a:off x="0" y="-360"/>
            <a:ext cx="12010680" cy="704880"/>
            <a:chOff x="0" y="-360"/>
            <a:chExt cx="12010680" cy="704880"/>
          </a:xfrm>
        </p:grpSpPr>
        <p:sp>
          <p:nvSpPr>
            <p:cNvPr id="454" name="矩形 11"/>
            <p:cNvSpPr/>
            <p:nvPr/>
          </p:nvSpPr>
          <p:spPr>
            <a:xfrm>
              <a:off x="0" y="-360"/>
              <a:ext cx="11452320" cy="70488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  <p:sp>
          <p:nvSpPr>
            <p:cNvPr id="455" name="矩形 13"/>
            <p:cNvSpPr/>
            <p:nvPr/>
          </p:nvSpPr>
          <p:spPr>
            <a:xfrm>
              <a:off x="11684520" y="-360"/>
              <a:ext cx="326160" cy="7048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</p:grpSp>
      <p:sp>
        <p:nvSpPr>
          <p:cNvPr id="456" name="TextBox 7"/>
          <p:cNvSpPr/>
          <p:nvPr/>
        </p:nvSpPr>
        <p:spPr>
          <a:xfrm>
            <a:off x="583200" y="29160"/>
            <a:ext cx="110692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Дулати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университеті ОПҚ мен ғылыми қызметкерлерінің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жалпы рейтингтік көрсеткіштері</a:t>
            </a:r>
            <a:r>
              <a:rPr lang="kk-KZ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не арналған ақпараттық порталдың жаңа нұсқасы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7" name="Google Shape;112;p1"/>
          <p:cNvPicPr/>
          <p:nvPr/>
        </p:nvPicPr>
        <p:blipFill>
          <a:blip r:embed="rId2"/>
          <a:stretch/>
        </p:blipFill>
        <p:spPr>
          <a:xfrm>
            <a:off x="66960" y="87480"/>
            <a:ext cx="611640" cy="529200"/>
          </a:xfrm>
          <a:prstGeom prst="rect">
            <a:avLst/>
          </a:prstGeom>
          <a:ln w="0">
            <a:noFill/>
          </a:ln>
        </p:spPr>
      </p:pic>
      <p:pic>
        <p:nvPicPr>
          <p:cNvPr id="458" name="Рисунок 3"/>
          <p:cNvPicPr/>
          <p:nvPr/>
        </p:nvPicPr>
        <p:blipFill>
          <a:blip r:embed="rId3"/>
          <a:srcRect t="8535" r="1551" b="5043"/>
          <a:stretch/>
        </p:blipFill>
        <p:spPr>
          <a:xfrm>
            <a:off x="154800" y="984960"/>
            <a:ext cx="11497320" cy="5676840"/>
          </a:xfrm>
          <a:prstGeom prst="rect">
            <a:avLst/>
          </a:prstGeom>
          <a:ln w="3175">
            <a:solidFill>
              <a:srgbClr val="0070C0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Рисунок 4"/>
          <p:cNvPicPr/>
          <p:nvPr/>
        </p:nvPicPr>
        <p:blipFill>
          <a:blip r:embed="rId2"/>
          <a:stretch/>
        </p:blipFill>
        <p:spPr>
          <a:xfrm>
            <a:off x="130680" y="270720"/>
            <a:ext cx="7770960" cy="4003560"/>
          </a:xfrm>
          <a:prstGeom prst="rect">
            <a:avLst/>
          </a:prstGeom>
          <a:ln w="0">
            <a:noFill/>
          </a:ln>
        </p:spPr>
      </p:pic>
      <p:pic>
        <p:nvPicPr>
          <p:cNvPr id="460" name="Рисунок 6"/>
          <p:cNvPicPr/>
          <p:nvPr/>
        </p:nvPicPr>
        <p:blipFill>
          <a:blip r:embed="rId3"/>
          <a:stretch/>
        </p:blipFill>
        <p:spPr>
          <a:xfrm>
            <a:off x="3873960" y="2620080"/>
            <a:ext cx="8055720" cy="4237560"/>
          </a:xfrm>
          <a:prstGeom prst="rect">
            <a:avLst/>
          </a:prstGeom>
          <a:ln w="0">
            <a:noFill/>
          </a:ln>
        </p:spPr>
      </p:pic>
      <p:sp>
        <p:nvSpPr>
          <p:cNvPr id="461" name="TextBox 13"/>
          <p:cNvSpPr/>
          <p:nvPr/>
        </p:nvSpPr>
        <p:spPr>
          <a:xfrm>
            <a:off x="8407800" y="891360"/>
            <a:ext cx="33764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tr-TR" sz="2400" b="1" strike="noStrike" spc="-1">
                <a:solidFill>
                  <a:srgbClr val="FF0066"/>
                </a:solidFill>
                <a:latin typeface="Arial"/>
                <a:ea typeface="DejaVu Sans"/>
              </a:rPr>
              <a:t>http://bpms.dulaty.kz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Прямоугольник 11"/>
          <p:cNvSpPr/>
          <p:nvPr/>
        </p:nvSpPr>
        <p:spPr>
          <a:xfrm>
            <a:off x="0" y="2286000"/>
            <a:ext cx="12204720" cy="2476080"/>
          </a:xfrm>
          <a:prstGeom prst="rect">
            <a:avLst/>
          </a:prstGeom>
          <a:solidFill>
            <a:srgbClr val="F79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>
              <a:solidFill>
                <a:schemeClr val="lt1"/>
              </a:solidFill>
              <a:latin typeface="Tahoma"/>
              <a:ea typeface="Tahoma"/>
            </a:endParaRPr>
          </a:p>
        </p:txBody>
      </p:sp>
      <p:sp>
        <p:nvSpPr>
          <p:cNvPr id="463" name="Прямоугольник 12"/>
          <p:cNvSpPr/>
          <p:nvPr/>
        </p:nvSpPr>
        <p:spPr>
          <a:xfrm>
            <a:off x="0" y="2666880"/>
            <a:ext cx="12204720" cy="1714320"/>
          </a:xfrm>
          <a:prstGeom prst="rect">
            <a:avLst/>
          </a:prstGeom>
          <a:solidFill>
            <a:srgbClr val="074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464" name="Picture 2" descr="Dulaty University"/>
          <p:cNvPicPr/>
          <p:nvPr/>
        </p:nvPicPr>
        <p:blipFill>
          <a:blip r:embed="rId3"/>
          <a:stretch/>
        </p:blipFill>
        <p:spPr>
          <a:xfrm>
            <a:off x="3619440" y="494280"/>
            <a:ext cx="4559400" cy="1172160"/>
          </a:xfrm>
          <a:prstGeom prst="rect">
            <a:avLst/>
          </a:prstGeom>
          <a:ln w="0">
            <a:noFill/>
          </a:ln>
        </p:spPr>
      </p:pic>
      <p:sp>
        <p:nvSpPr>
          <p:cNvPr id="465" name="Google Shape;918;p35"/>
          <p:cNvSpPr/>
          <p:nvPr/>
        </p:nvSpPr>
        <p:spPr>
          <a:xfrm>
            <a:off x="3159360" y="2881440"/>
            <a:ext cx="5771520" cy="127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8680" tIns="29160" rIns="58680" bIns="2916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990" b="1" strike="noStrike" spc="-1">
                <a:solidFill>
                  <a:schemeClr val="lt1"/>
                </a:solidFill>
                <a:latin typeface="Times New Roman"/>
                <a:ea typeface="Times New Roman"/>
              </a:rPr>
              <a:t>НАЗАРЛАРЫҢЫЗҒА</a:t>
            </a:r>
            <a:endParaRPr lang="ru-RU" sz="399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990" b="1" strike="noStrike" spc="-1">
                <a:solidFill>
                  <a:schemeClr val="lt1"/>
                </a:solidFill>
                <a:latin typeface="Times New Roman"/>
                <a:ea typeface="Times New Roman"/>
              </a:rPr>
              <a:t>РАХМЕТ!</a:t>
            </a:r>
            <a:endParaRPr lang="ru-RU" sz="399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Рисунок 1"/>
          <p:cNvPicPr/>
          <p:nvPr/>
        </p:nvPicPr>
        <p:blipFill>
          <a:blip r:embed="rId2"/>
          <a:srcRect l="31709" t="16542" r="32256" b="5526"/>
          <a:stretch/>
        </p:blipFill>
        <p:spPr>
          <a:xfrm>
            <a:off x="1269000" y="753840"/>
            <a:ext cx="5176800" cy="5899320"/>
          </a:xfrm>
          <a:prstGeom prst="rect">
            <a:avLst/>
          </a:prstGeom>
          <a:ln w="3175">
            <a:solidFill>
              <a:srgbClr val="4F81BD"/>
            </a:solidFill>
            <a:round/>
          </a:ln>
        </p:spPr>
      </p:pic>
      <p:pic>
        <p:nvPicPr>
          <p:cNvPr id="255" name="Рисунок 2"/>
          <p:cNvPicPr/>
          <p:nvPr/>
        </p:nvPicPr>
        <p:blipFill>
          <a:blip r:embed="rId3"/>
          <a:srcRect l="36553" t="16612" r="33346" b="7227"/>
          <a:stretch/>
        </p:blipFill>
        <p:spPr>
          <a:xfrm>
            <a:off x="6858000" y="753840"/>
            <a:ext cx="4450320" cy="5899320"/>
          </a:xfrm>
          <a:prstGeom prst="rect">
            <a:avLst/>
          </a:prstGeom>
          <a:ln w="3175">
            <a:solidFill>
              <a:srgbClr val="4F81BD"/>
            </a:solidFill>
            <a:round/>
          </a:ln>
        </p:spPr>
      </p:pic>
      <p:grpSp>
        <p:nvGrpSpPr>
          <p:cNvPr id="256" name="组合 1"/>
          <p:cNvGrpSpPr/>
          <p:nvPr/>
        </p:nvGrpSpPr>
        <p:grpSpPr>
          <a:xfrm>
            <a:off x="0" y="0"/>
            <a:ext cx="12010680" cy="570240"/>
            <a:chOff x="0" y="0"/>
            <a:chExt cx="12010680" cy="570240"/>
          </a:xfrm>
        </p:grpSpPr>
        <p:sp>
          <p:nvSpPr>
            <p:cNvPr id="257" name="矩形 11"/>
            <p:cNvSpPr/>
            <p:nvPr/>
          </p:nvSpPr>
          <p:spPr>
            <a:xfrm>
              <a:off x="0" y="0"/>
              <a:ext cx="11452320" cy="570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258" name="矩形 13"/>
            <p:cNvSpPr/>
            <p:nvPr/>
          </p:nvSpPr>
          <p:spPr>
            <a:xfrm>
              <a:off x="11684520" y="0"/>
              <a:ext cx="326160" cy="570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259" name="Google Shape;112;p1"/>
          <p:cNvPicPr/>
          <p:nvPr/>
        </p:nvPicPr>
        <p:blipFill>
          <a:blip r:embed="rId4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260" name="TextBox 10"/>
          <p:cNvSpPr/>
          <p:nvPr/>
        </p:nvSpPr>
        <p:spPr>
          <a:xfrm>
            <a:off x="1502280" y="0"/>
            <a:ext cx="100659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ОПҚ және ғылыми қызметкерлер</a:t>
            </a:r>
            <a:r>
              <a:rPr lang="kk-KZ" sz="28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еңбектерін растаушы мамандар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Рисунок 1"/>
          <p:cNvPicPr/>
          <p:nvPr/>
        </p:nvPicPr>
        <p:blipFill>
          <a:blip r:embed="rId2"/>
          <a:srcRect l="29144" t="14712" r="30171" b="6348"/>
          <a:stretch/>
        </p:blipFill>
        <p:spPr>
          <a:xfrm>
            <a:off x="352440" y="982800"/>
            <a:ext cx="5737680" cy="5716440"/>
          </a:xfrm>
          <a:prstGeom prst="rect">
            <a:avLst/>
          </a:prstGeom>
          <a:ln w="3175">
            <a:solidFill>
              <a:srgbClr val="4F81BD"/>
            </a:solidFill>
            <a:round/>
          </a:ln>
        </p:spPr>
      </p:pic>
      <p:pic>
        <p:nvPicPr>
          <p:cNvPr id="262" name="Рисунок 3"/>
          <p:cNvPicPr/>
          <p:nvPr/>
        </p:nvPicPr>
        <p:blipFill>
          <a:blip r:embed="rId3"/>
          <a:srcRect l="31835" t="16871" r="30079" b="13438"/>
          <a:stretch/>
        </p:blipFill>
        <p:spPr>
          <a:xfrm>
            <a:off x="6293880" y="982800"/>
            <a:ext cx="5553360" cy="5716440"/>
          </a:xfrm>
          <a:prstGeom prst="rect">
            <a:avLst/>
          </a:prstGeom>
          <a:ln w="3175">
            <a:solidFill>
              <a:srgbClr val="4F81BD"/>
            </a:solidFill>
            <a:round/>
          </a:ln>
        </p:spPr>
      </p:pic>
      <p:grpSp>
        <p:nvGrpSpPr>
          <p:cNvPr id="263" name="组合 1"/>
          <p:cNvGrpSpPr/>
          <p:nvPr/>
        </p:nvGrpSpPr>
        <p:grpSpPr>
          <a:xfrm>
            <a:off x="0" y="0"/>
            <a:ext cx="12010680" cy="570240"/>
            <a:chOff x="0" y="0"/>
            <a:chExt cx="12010680" cy="570240"/>
          </a:xfrm>
        </p:grpSpPr>
        <p:sp>
          <p:nvSpPr>
            <p:cNvPr id="264" name="矩形 11"/>
            <p:cNvSpPr/>
            <p:nvPr/>
          </p:nvSpPr>
          <p:spPr>
            <a:xfrm>
              <a:off x="0" y="0"/>
              <a:ext cx="11452320" cy="570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265" name="矩形 13"/>
            <p:cNvSpPr/>
            <p:nvPr/>
          </p:nvSpPr>
          <p:spPr>
            <a:xfrm>
              <a:off x="11684520" y="0"/>
              <a:ext cx="326160" cy="570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266" name="Google Shape;112;p1"/>
          <p:cNvPicPr/>
          <p:nvPr/>
        </p:nvPicPr>
        <p:blipFill>
          <a:blip r:embed="rId4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267" name="Прямоугольник 2"/>
          <p:cNvSpPr/>
          <p:nvPr/>
        </p:nvSpPr>
        <p:spPr>
          <a:xfrm>
            <a:off x="1987560" y="9000"/>
            <a:ext cx="843624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kk-KZ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І</a:t>
            </a: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шкі кәсіби рейтинг</a:t>
            </a:r>
            <a:r>
              <a:rPr lang="kk-KZ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 комиссиясы мен құрамы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Рисунок 1"/>
          <p:cNvPicPr/>
          <p:nvPr/>
        </p:nvPicPr>
        <p:blipFill>
          <a:blip r:embed="rId2"/>
          <a:stretch/>
        </p:blipFill>
        <p:spPr>
          <a:xfrm>
            <a:off x="410040" y="858960"/>
            <a:ext cx="5385960" cy="5587200"/>
          </a:xfrm>
          <a:prstGeom prst="rect">
            <a:avLst/>
          </a:prstGeom>
          <a:ln w="9525">
            <a:solidFill>
              <a:srgbClr val="4F81BD"/>
            </a:solidFill>
            <a:miter/>
          </a:ln>
        </p:spPr>
      </p:pic>
      <p:pic>
        <p:nvPicPr>
          <p:cNvPr id="269" name="Рисунок 1"/>
          <p:cNvPicPr/>
          <p:nvPr/>
        </p:nvPicPr>
        <p:blipFill>
          <a:blip r:embed="rId3"/>
          <a:srcRect l="10479" r="7388"/>
          <a:stretch/>
        </p:blipFill>
        <p:spPr>
          <a:xfrm>
            <a:off x="8383680" y="681480"/>
            <a:ext cx="3524760" cy="1932120"/>
          </a:xfrm>
          <a:prstGeom prst="rect">
            <a:avLst/>
          </a:prstGeom>
          <a:ln w="0">
            <a:noFill/>
          </a:ln>
        </p:spPr>
      </p:pic>
      <p:pic>
        <p:nvPicPr>
          <p:cNvPr id="270" name="Рисунок 1"/>
          <p:cNvPicPr/>
          <p:nvPr/>
        </p:nvPicPr>
        <p:blipFill>
          <a:blip r:embed="rId4"/>
          <a:srcRect l="43676" t="33821" r="20067" b="21480"/>
          <a:stretch/>
        </p:blipFill>
        <p:spPr>
          <a:xfrm>
            <a:off x="7596720" y="2118240"/>
            <a:ext cx="3378240" cy="1878840"/>
          </a:xfrm>
          <a:prstGeom prst="rect">
            <a:avLst/>
          </a:prstGeom>
          <a:ln w="0">
            <a:noFill/>
          </a:ln>
        </p:spPr>
      </p:pic>
      <p:pic>
        <p:nvPicPr>
          <p:cNvPr id="271" name="Рисунок 1"/>
          <p:cNvPicPr/>
          <p:nvPr/>
        </p:nvPicPr>
        <p:blipFill>
          <a:blip r:embed="rId5"/>
          <a:srcRect l="18005" t="11717" b="11379"/>
          <a:stretch/>
        </p:blipFill>
        <p:spPr>
          <a:xfrm>
            <a:off x="6730200" y="3572280"/>
            <a:ext cx="3727440" cy="1640520"/>
          </a:xfrm>
          <a:prstGeom prst="rect">
            <a:avLst/>
          </a:prstGeom>
          <a:ln w="0">
            <a:noFill/>
          </a:ln>
        </p:spPr>
      </p:pic>
      <p:pic>
        <p:nvPicPr>
          <p:cNvPr id="272" name="Рисунок 1"/>
          <p:cNvPicPr/>
          <p:nvPr/>
        </p:nvPicPr>
        <p:blipFill>
          <a:blip r:embed="rId6"/>
          <a:srcRect l="11236" t="33919" r="26216" b="744"/>
          <a:stretch/>
        </p:blipFill>
        <p:spPr>
          <a:xfrm>
            <a:off x="6034320" y="4719240"/>
            <a:ext cx="3619440" cy="1914480"/>
          </a:xfrm>
          <a:prstGeom prst="rect">
            <a:avLst/>
          </a:prstGeom>
          <a:ln w="0">
            <a:noFill/>
          </a:ln>
        </p:spPr>
      </p:pic>
      <p:grpSp>
        <p:nvGrpSpPr>
          <p:cNvPr id="273" name="组合 1"/>
          <p:cNvGrpSpPr/>
          <p:nvPr/>
        </p:nvGrpSpPr>
        <p:grpSpPr>
          <a:xfrm>
            <a:off x="0" y="0"/>
            <a:ext cx="12010680" cy="570240"/>
            <a:chOff x="0" y="0"/>
            <a:chExt cx="12010680" cy="570240"/>
          </a:xfrm>
        </p:grpSpPr>
        <p:sp>
          <p:nvSpPr>
            <p:cNvPr id="274" name="矩形 11"/>
            <p:cNvSpPr/>
            <p:nvPr/>
          </p:nvSpPr>
          <p:spPr>
            <a:xfrm>
              <a:off x="0" y="0"/>
              <a:ext cx="11452320" cy="570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275" name="矩形 13"/>
            <p:cNvSpPr/>
            <p:nvPr/>
          </p:nvSpPr>
          <p:spPr>
            <a:xfrm>
              <a:off x="11684520" y="0"/>
              <a:ext cx="326160" cy="570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276" name="Google Shape;112;p1"/>
          <p:cNvPicPr/>
          <p:nvPr/>
        </p:nvPicPr>
        <p:blipFill>
          <a:blip r:embed="rId7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277" name="Прямоугольник 17"/>
          <p:cNvSpPr/>
          <p:nvPr/>
        </p:nvSpPr>
        <p:spPr>
          <a:xfrm>
            <a:off x="2062080" y="0"/>
            <a:ext cx="78933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KPI </a:t>
            </a:r>
            <a:r>
              <a:rPr lang="kk-KZ" sz="28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жүйесін ендіру  мен түсіндіру семинарлары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Picture 2" descr="point négatif positif – Laziqacaz"/>
          <p:cNvPicPr/>
          <p:nvPr/>
        </p:nvPicPr>
        <p:blipFill>
          <a:blip r:embed="rId8"/>
          <a:stretch/>
        </p:blipFill>
        <p:spPr>
          <a:xfrm>
            <a:off x="10111320" y="5418360"/>
            <a:ext cx="1798560" cy="105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Прямоугольник 3"/>
          <p:cNvSpPr/>
          <p:nvPr/>
        </p:nvSpPr>
        <p:spPr>
          <a:xfrm>
            <a:off x="952560" y="1130760"/>
            <a:ext cx="7257600" cy="40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0" name="组合 1"/>
          <p:cNvGrpSpPr/>
          <p:nvPr/>
        </p:nvGrpSpPr>
        <p:grpSpPr>
          <a:xfrm>
            <a:off x="0" y="-9000"/>
            <a:ext cx="12010680" cy="746640"/>
            <a:chOff x="0" y="-9000"/>
            <a:chExt cx="12010680" cy="746640"/>
          </a:xfrm>
        </p:grpSpPr>
        <p:sp>
          <p:nvSpPr>
            <p:cNvPr id="281" name="矩形 11"/>
            <p:cNvSpPr/>
            <p:nvPr/>
          </p:nvSpPr>
          <p:spPr>
            <a:xfrm>
              <a:off x="0" y="-9000"/>
              <a:ext cx="11452320" cy="7466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282" name="矩形 13"/>
            <p:cNvSpPr/>
            <p:nvPr/>
          </p:nvSpPr>
          <p:spPr>
            <a:xfrm>
              <a:off x="11684520" y="-9000"/>
              <a:ext cx="326160" cy="7466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sp>
        <p:nvSpPr>
          <p:cNvPr id="283" name="TextBox 9"/>
          <p:cNvSpPr/>
          <p:nvPr/>
        </p:nvSpPr>
        <p:spPr>
          <a:xfrm>
            <a:off x="329400" y="155520"/>
            <a:ext cx="11069280" cy="44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 ішкі рейтинг</a:t>
            </a:r>
            <a:r>
              <a:rPr lang="kk-KZ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жүйесін ендіру кезеңдері мен атқарылған шаралар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84" name="Таблица 1"/>
          <p:cNvGraphicFramePr/>
          <p:nvPr/>
        </p:nvGraphicFramePr>
        <p:xfrm>
          <a:off x="605880" y="978480"/>
          <a:ext cx="10846800" cy="6142068"/>
        </p:xfrm>
        <a:graphic>
          <a:graphicData uri="http://schemas.openxmlformats.org/drawingml/2006/table">
            <a:tbl>
              <a:tblPr/>
              <a:tblGrid>
                <a:gridCol w="2867400"/>
                <a:gridCol w="7979400"/>
              </a:tblGrid>
              <a:tr h="562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DejaVu Sans"/>
                        </a:rPr>
                        <a:t>Кезеңдер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Times New Roman"/>
                          <a:ea typeface="DejaVu Sans"/>
                        </a:rPr>
                        <a:t>Атқарылған іс-шаралар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</a:tr>
              <a:tr h="417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ҚАРАША-ЖЕЛТОҚСАН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Рейтинг ережесі талқыланып, бекітілді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62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ҚАҢТАР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Kpi.dulaty.kz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р</a:t>
                      </a: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ейтинг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тік</a:t>
                      </a: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ақпараттық 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порталы әзірленді 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4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АҚПАН-МАМЫР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Kpi.dulaty.kz ақпараттық порталына еңбек нәтижелері ендірілді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34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09 МАУСЫМ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-14 МАУСЫМ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Мәліметтер тексерілді,  расталды немесе кері қайтарылды.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ОПҚ өтініш шағымдары, ұсыныстары қабылданды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62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18-19 МАУСЫМ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Ішкі рейтинг нәтижелері сарапталды, 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комиссияда </a:t>
                      </a: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қорытындыланды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6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20-30 МАУСЫМ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Ішкі рейтинг нәтижелері Ғылыми кеңеске талқылауға ұсын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ылды.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34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800" b="1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ТАМЫЗ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ТОП-100 ОПҚ мен үздік ҚБ басшыларын ынталандыру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 шарасына ұсыну</a:t>
                      </a:r>
                      <a:r>
                        <a:rPr lang="kk-KZ" sz="1800" b="0" strike="noStrike" spc="-1">
                          <a:solidFill>
                            <a:srgbClr val="002060"/>
                          </a:solidFill>
                          <a:latin typeface="Times New Roman"/>
                          <a:ea typeface="DejaVu Sans"/>
                        </a:rPr>
                        <a:t>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85" name="Google Shape;112;p1"/>
          <p:cNvPicPr/>
          <p:nvPr/>
        </p:nvPicPr>
        <p:blipFill>
          <a:blip r:embed="rId2"/>
          <a:stretch/>
        </p:blipFill>
        <p:spPr>
          <a:xfrm>
            <a:off x="92160" y="64080"/>
            <a:ext cx="611640" cy="5292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Créez votre startup - serious game - L'Audit de votre entreprise"/>
          <p:cNvPicPr/>
          <p:nvPr/>
        </p:nvPicPr>
        <p:blipFill>
          <a:blip r:embed="rId3"/>
          <a:stretch/>
        </p:blipFill>
        <p:spPr>
          <a:xfrm>
            <a:off x="10387080" y="5676120"/>
            <a:ext cx="1792080" cy="118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2158200" y="5626440"/>
            <a:ext cx="437148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665280" y="3655080"/>
            <a:ext cx="5022000" cy="6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9" name="组合 1"/>
          <p:cNvGrpSpPr/>
          <p:nvPr/>
        </p:nvGrpSpPr>
        <p:grpSpPr>
          <a:xfrm>
            <a:off x="0" y="-360"/>
            <a:ext cx="12010680" cy="878040"/>
            <a:chOff x="0" y="-360"/>
            <a:chExt cx="12010680" cy="878040"/>
          </a:xfrm>
        </p:grpSpPr>
        <p:sp>
          <p:nvSpPr>
            <p:cNvPr id="290" name="矩形 11"/>
            <p:cNvSpPr/>
            <p:nvPr/>
          </p:nvSpPr>
          <p:spPr>
            <a:xfrm>
              <a:off x="0" y="-360"/>
              <a:ext cx="11452320" cy="8780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  <p:sp>
          <p:nvSpPr>
            <p:cNvPr id="291" name="矩形 13"/>
            <p:cNvSpPr/>
            <p:nvPr/>
          </p:nvSpPr>
          <p:spPr>
            <a:xfrm>
              <a:off x="11684520" y="-360"/>
              <a:ext cx="326160" cy="8780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Times New Roman"/>
                <a:ea typeface="SimSun"/>
              </a:endParaRPr>
            </a:p>
          </p:txBody>
        </p:sp>
      </p:grpSp>
      <p:sp>
        <p:nvSpPr>
          <p:cNvPr id="292" name="TextBox 15"/>
          <p:cNvSpPr/>
          <p:nvPr/>
        </p:nvSpPr>
        <p:spPr>
          <a:xfrm>
            <a:off x="191520" y="117720"/>
            <a:ext cx="1106928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tr-TR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Дулати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университеті ОПҚ мен ғылыми қызметкерлерінің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3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-202</a:t>
            </a: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4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оқу жылындағы</a:t>
            </a:r>
            <a:r>
              <a:rPr lang="kk-KZ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жалпы рейтингтік көрсеткіштері</a:t>
            </a:r>
            <a:r>
              <a:rPr lang="kk-KZ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не арналған ақпараттық порталы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Рисунок 2"/>
          <p:cNvPicPr/>
          <p:nvPr/>
        </p:nvPicPr>
        <p:blipFill>
          <a:blip r:embed="rId2"/>
          <a:srcRect l="35339" t="8374" r="35287" b="22359"/>
          <a:stretch/>
        </p:blipFill>
        <p:spPr>
          <a:xfrm>
            <a:off x="922320" y="1291320"/>
            <a:ext cx="4025880" cy="5267880"/>
          </a:xfrm>
          <a:prstGeom prst="rect">
            <a:avLst/>
          </a:prstGeom>
          <a:ln w="3175">
            <a:solidFill>
              <a:srgbClr val="4F81BD"/>
            </a:solidFill>
            <a:round/>
          </a:ln>
        </p:spPr>
      </p:pic>
      <p:pic>
        <p:nvPicPr>
          <p:cNvPr id="294" name="Google Shape;112;p1"/>
          <p:cNvPicPr/>
          <p:nvPr/>
        </p:nvPicPr>
        <p:blipFill>
          <a:blip r:embed="rId3"/>
          <a:stretch/>
        </p:blipFill>
        <p:spPr>
          <a:xfrm>
            <a:off x="66960" y="74520"/>
            <a:ext cx="738000" cy="629280"/>
          </a:xfrm>
          <a:prstGeom prst="rect">
            <a:avLst/>
          </a:prstGeom>
          <a:ln w="0">
            <a:noFill/>
          </a:ln>
        </p:spPr>
      </p:pic>
      <p:pic>
        <p:nvPicPr>
          <p:cNvPr id="295" name="Рисунок 3"/>
          <p:cNvPicPr/>
          <p:nvPr/>
        </p:nvPicPr>
        <p:blipFill>
          <a:blip r:embed="rId4"/>
          <a:stretch/>
        </p:blipFill>
        <p:spPr>
          <a:xfrm>
            <a:off x="5687640" y="997560"/>
            <a:ext cx="5573160" cy="572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Рисунок 4"/>
          <p:cNvPicPr/>
          <p:nvPr/>
        </p:nvPicPr>
        <p:blipFill>
          <a:blip r:embed="rId2"/>
          <a:srcRect l="18684" b="36333"/>
          <a:stretch/>
        </p:blipFill>
        <p:spPr>
          <a:xfrm>
            <a:off x="8573760" y="938520"/>
            <a:ext cx="3400200" cy="1996560"/>
          </a:xfrm>
          <a:prstGeom prst="rect">
            <a:avLst/>
          </a:prstGeom>
          <a:ln w="0">
            <a:noFill/>
          </a:ln>
        </p:spPr>
      </p:pic>
      <p:grpSp>
        <p:nvGrpSpPr>
          <p:cNvPr id="297" name="组合 1"/>
          <p:cNvGrpSpPr/>
          <p:nvPr/>
        </p:nvGrpSpPr>
        <p:grpSpPr>
          <a:xfrm>
            <a:off x="0" y="0"/>
            <a:ext cx="12010680" cy="570240"/>
            <a:chOff x="0" y="0"/>
            <a:chExt cx="12010680" cy="570240"/>
          </a:xfrm>
        </p:grpSpPr>
        <p:sp>
          <p:nvSpPr>
            <p:cNvPr id="298" name="矩形 11"/>
            <p:cNvSpPr/>
            <p:nvPr/>
          </p:nvSpPr>
          <p:spPr>
            <a:xfrm>
              <a:off x="0" y="0"/>
              <a:ext cx="11452320" cy="570240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24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  <p:sp>
          <p:nvSpPr>
            <p:cNvPr id="299" name="矩形 13"/>
            <p:cNvSpPr/>
            <p:nvPr/>
          </p:nvSpPr>
          <p:spPr>
            <a:xfrm>
              <a:off x="11684520" y="0"/>
              <a:ext cx="326160" cy="5702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2400" b="0" strike="noStrike" spc="-1">
                <a:solidFill>
                  <a:srgbClr val="FFFFFF"/>
                </a:solidFill>
                <a:latin typeface="Calibri"/>
                <a:ea typeface="SimSun"/>
              </a:endParaRPr>
            </a:p>
          </p:txBody>
        </p:sp>
      </p:grpSp>
      <p:pic>
        <p:nvPicPr>
          <p:cNvPr id="300" name="Google Shape;112;p1"/>
          <p:cNvPicPr/>
          <p:nvPr/>
        </p:nvPicPr>
        <p:blipFill>
          <a:blip r:embed="rId3"/>
          <a:stretch/>
        </p:blipFill>
        <p:spPr>
          <a:xfrm>
            <a:off x="50400" y="20520"/>
            <a:ext cx="611640" cy="529200"/>
          </a:xfrm>
          <a:prstGeom prst="rect">
            <a:avLst/>
          </a:prstGeom>
          <a:ln w="0">
            <a:noFill/>
          </a:ln>
        </p:spPr>
      </p:pic>
      <p:sp>
        <p:nvSpPr>
          <p:cNvPr id="301" name="Прямоугольник 17"/>
          <p:cNvSpPr/>
          <p:nvPr/>
        </p:nvSpPr>
        <p:spPr>
          <a:xfrm>
            <a:off x="2873520" y="0"/>
            <a:ext cx="6366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kk-KZ" sz="24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І</a:t>
            </a:r>
            <a:r>
              <a:rPr lang="en-US" sz="24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шкі кәсіби рейтинг</a:t>
            </a:r>
            <a:r>
              <a:rPr lang="kk-KZ" sz="2400" b="1" strike="noStrike" spc="-1">
                <a:solidFill>
                  <a:srgbClr val="FFFFFF"/>
                </a:solidFill>
                <a:latin typeface="Times New Roman"/>
                <a:ea typeface="SimSun"/>
              </a:rPr>
              <a:t> комиссиясы мәжілістері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Рисунок 1"/>
          <p:cNvPicPr/>
          <p:nvPr/>
        </p:nvPicPr>
        <p:blipFill>
          <a:blip r:embed="rId4"/>
          <a:srcRect l="15003"/>
          <a:stretch/>
        </p:blipFill>
        <p:spPr>
          <a:xfrm>
            <a:off x="8573760" y="3080160"/>
            <a:ext cx="3400200" cy="1801800"/>
          </a:xfrm>
          <a:prstGeom prst="rect">
            <a:avLst/>
          </a:prstGeom>
          <a:ln w="0">
            <a:noFill/>
          </a:ln>
        </p:spPr>
      </p:pic>
      <p:pic>
        <p:nvPicPr>
          <p:cNvPr id="303" name="Рисунок 1"/>
          <p:cNvPicPr/>
          <p:nvPr/>
        </p:nvPicPr>
        <p:blipFill>
          <a:blip r:embed="rId5"/>
          <a:srcRect l="13270" t="17722" r="9978" b="6369"/>
          <a:stretch/>
        </p:blipFill>
        <p:spPr>
          <a:xfrm>
            <a:off x="232200" y="938520"/>
            <a:ext cx="8153280" cy="5329800"/>
          </a:xfrm>
          <a:prstGeom prst="rect">
            <a:avLst/>
          </a:prstGeom>
          <a:ln w="3175">
            <a:solidFill>
              <a:srgbClr val="0070C0"/>
            </a:solidFill>
            <a:round/>
          </a:ln>
        </p:spPr>
      </p:pic>
      <p:pic>
        <p:nvPicPr>
          <p:cNvPr id="304" name="Picture 2" descr="Коммерсант&quot; представил свой рейтинг лучших юрфирм - новости Право.ру"/>
          <p:cNvPicPr/>
          <p:nvPr/>
        </p:nvPicPr>
        <p:blipFill>
          <a:blip r:embed="rId6"/>
          <a:stretch/>
        </p:blipFill>
        <p:spPr>
          <a:xfrm>
            <a:off x="8906760" y="5027040"/>
            <a:ext cx="2734200" cy="1481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4600</TotalTime>
  <Words>2251</Words>
  <Application>Microsoft Office PowerPoint</Application>
  <PresentationFormat>Широкоэкранный</PresentationFormat>
  <Paragraphs>1028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34</vt:i4>
      </vt:variant>
    </vt:vector>
  </HeadingPairs>
  <TitlesOfParts>
    <vt:vector size="52" baseType="lpstr">
      <vt:lpstr>SimSun</vt:lpstr>
      <vt:lpstr>Arial</vt:lpstr>
      <vt:lpstr>Arial Narrow</vt:lpstr>
      <vt:lpstr>Calibri</vt:lpstr>
      <vt:lpstr>DejaVu Sans</vt:lpstr>
      <vt:lpstr>Segoe UI Symbol</vt:lpstr>
      <vt:lpstr>StarSymbol</vt:lpstr>
      <vt:lpstr>Symbol</vt:lpstr>
      <vt:lpstr>Tahoma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развития  высшего образования в РК</dc:title>
  <dc:subject/>
  <dc:creator>Каламбаева Асель</dc:creator>
  <dc:description/>
  <cp:lastModifiedBy>539921</cp:lastModifiedBy>
  <cp:revision>1577</cp:revision>
  <cp:lastPrinted>2024-06-24T12:57:01Z</cp:lastPrinted>
  <dcterms:created xsi:type="dcterms:W3CDTF">2019-02-02T10:09:00Z</dcterms:created>
  <dcterms:modified xsi:type="dcterms:W3CDTF">2024-12-10T10:32:39Z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ICV">
    <vt:lpwstr>4215CF66F0804F3C88A5E2AE082739DA_13</vt:lpwstr>
  </property>
  <property fmtid="{D5CDD505-2E9C-101B-9397-08002B2CF9AE}" pid="5" name="KSOProductBuildVer">
    <vt:lpwstr>1049-12.2.0.17119</vt:lpwstr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34</vt:i4>
  </property>
</Properties>
</file>