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65" r:id="rId2"/>
    <p:sldId id="278" r:id="rId3"/>
    <p:sldId id="334" r:id="rId4"/>
    <p:sldId id="366" r:id="rId5"/>
    <p:sldId id="280" r:id="rId6"/>
    <p:sldId id="333" r:id="rId7"/>
    <p:sldId id="295" r:id="rId8"/>
    <p:sldId id="286" r:id="rId9"/>
    <p:sldId id="343" r:id="rId10"/>
    <p:sldId id="288" r:id="rId11"/>
    <p:sldId id="355" r:id="rId12"/>
    <p:sldId id="294" r:id="rId13"/>
    <p:sldId id="293" r:id="rId14"/>
    <p:sldId id="292" r:id="rId15"/>
    <p:sldId id="358" r:id="rId16"/>
    <p:sldId id="359" r:id="rId17"/>
    <p:sldId id="316" r:id="rId18"/>
    <p:sldId id="317" r:id="rId19"/>
    <p:sldId id="348" r:id="rId20"/>
    <p:sldId id="356" r:id="rId21"/>
    <p:sldId id="323" r:id="rId22"/>
    <p:sldId id="322" r:id="rId23"/>
    <p:sldId id="296" r:id="rId24"/>
    <p:sldId id="300" r:id="rId25"/>
    <p:sldId id="299" r:id="rId26"/>
    <p:sldId id="298" r:id="rId27"/>
    <p:sldId id="297" r:id="rId28"/>
    <p:sldId id="308" r:id="rId29"/>
    <p:sldId id="360" r:id="rId30"/>
    <p:sldId id="361" r:id="rId31"/>
    <p:sldId id="307" r:id="rId32"/>
    <p:sldId id="332" r:id="rId33"/>
    <p:sldId id="310" r:id="rId34"/>
    <p:sldId id="306" r:id="rId35"/>
    <p:sldId id="302" r:id="rId36"/>
    <p:sldId id="303" r:id="rId37"/>
    <p:sldId id="315" r:id="rId38"/>
    <p:sldId id="313" r:id="rId39"/>
    <p:sldId id="312" r:id="rId40"/>
    <p:sldId id="324" r:id="rId41"/>
    <p:sldId id="329" r:id="rId42"/>
    <p:sldId id="340" r:id="rId43"/>
    <p:sldId id="350" r:id="rId44"/>
    <p:sldId id="352" r:id="rId45"/>
    <p:sldId id="365" r:id="rId46"/>
    <p:sldId id="364" r:id="rId47"/>
    <p:sldId id="367" r:id="rId48"/>
    <p:sldId id="363" r:id="rId49"/>
    <p:sldId id="274" r:id="rId5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00"/>
    <a:srgbClr val="003E7E"/>
    <a:srgbClr val="0740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4" autoAdjust="0"/>
    <p:restoredTop sz="94665"/>
  </p:normalViewPr>
  <p:slideViewPr>
    <p:cSldViewPr snapToGrid="0">
      <p:cViewPr>
        <p:scale>
          <a:sx n="112" d="100"/>
          <a:sy n="112" d="100"/>
        </p:scale>
        <p:origin x="51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F9376-792C-4FD7-BB84-CDBE63B0B409}" type="datetimeFigureOut">
              <a:rPr lang="ru-RU" smtClean="0"/>
              <a:t>18.03.2024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80198-17E1-4447-9126-EDA96D7ED281}" type="slidenum">
              <a:rPr lang="ru-RU" smtClean="0"/>
              <a:t>‹#›</a:t>
            </a:fld>
            <a:endParaRPr lang="ru-RU"/>
          </a:p>
        </p:txBody>
      </p:sp>
    </p:spTree>
    <p:extLst>
      <p:ext uri="{BB962C8B-B14F-4D97-AF65-F5344CB8AC3E}">
        <p14:creationId xmlns:p14="http://schemas.microsoft.com/office/powerpoint/2010/main" val="1408608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180198-17E1-4447-9126-EDA96D7ED281}" type="slidenum">
              <a:rPr lang="ru-RU" smtClean="0"/>
              <a:t>15</a:t>
            </a:fld>
            <a:endParaRPr lang="ru-RU"/>
          </a:p>
        </p:txBody>
      </p:sp>
    </p:spTree>
    <p:extLst>
      <p:ext uri="{BB962C8B-B14F-4D97-AF65-F5344CB8AC3E}">
        <p14:creationId xmlns:p14="http://schemas.microsoft.com/office/powerpoint/2010/main" val="112987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180198-17E1-4447-9126-EDA96D7ED281}" type="slidenum">
              <a:rPr lang="ru-RU" smtClean="0"/>
              <a:t>32</a:t>
            </a:fld>
            <a:endParaRPr lang="ru-RU"/>
          </a:p>
        </p:txBody>
      </p:sp>
    </p:spTree>
    <p:extLst>
      <p:ext uri="{BB962C8B-B14F-4D97-AF65-F5344CB8AC3E}">
        <p14:creationId xmlns:p14="http://schemas.microsoft.com/office/powerpoint/2010/main" val="826314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4180198-17E1-4447-9126-EDA96D7ED281}" type="slidenum">
              <a:rPr lang="ru-RU" smtClean="0"/>
              <a:t>40</a:t>
            </a:fld>
            <a:endParaRPr lang="ru-RU"/>
          </a:p>
        </p:txBody>
      </p:sp>
    </p:spTree>
    <p:extLst>
      <p:ext uri="{BB962C8B-B14F-4D97-AF65-F5344CB8AC3E}">
        <p14:creationId xmlns:p14="http://schemas.microsoft.com/office/powerpoint/2010/main" val="474754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91D12CF-960E-08F4-4287-572AA90C66AD}"/>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2F9360DD-D7C5-54FD-813C-CED6C96C2B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0CBDAC7-08DE-6D63-9295-2D7956719776}"/>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5" name="Нижний колонтитул 4">
            <a:extLst>
              <a:ext uri="{FF2B5EF4-FFF2-40B4-BE49-F238E27FC236}">
                <a16:creationId xmlns:a16="http://schemas.microsoft.com/office/drawing/2014/main" id="{5F76A759-5548-1E5A-C15E-E1BE12EB836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B2588C1-A252-F112-5B3E-86B6C6AF9538}"/>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4012438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51C6A1-815F-1F31-67E8-6BE3E5B3FFFB}"/>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29585FB0-370A-4132-0225-903BC3ED660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A2CBE78-314F-D9AC-1115-6F0ADDEACC94}"/>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5" name="Нижний колонтитул 4">
            <a:extLst>
              <a:ext uri="{FF2B5EF4-FFF2-40B4-BE49-F238E27FC236}">
                <a16:creationId xmlns:a16="http://schemas.microsoft.com/office/drawing/2014/main" id="{3B67CF6B-8441-8658-8327-B7ECD8B756C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2CFD472-714B-44EE-E059-81FBCC72129D}"/>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3764542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373BBBBB-EF8A-34F5-7931-1CC00125F123}"/>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8127EA1F-46A2-5F10-2AB3-7E22594300AF}"/>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69F80F1-6FCE-5B9B-5651-ACA7DB2E7C16}"/>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5" name="Нижний колонтитул 4">
            <a:extLst>
              <a:ext uri="{FF2B5EF4-FFF2-40B4-BE49-F238E27FC236}">
                <a16:creationId xmlns:a16="http://schemas.microsoft.com/office/drawing/2014/main" id="{A686E880-F08D-216F-6052-AED9056A1426}"/>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76DAD8E-580F-A601-E0F3-E359B541374D}"/>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251033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7E32CD8-1264-E0B1-41A1-B339D43A5EA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AA9CEE6-ABF1-5EBE-965A-303A518C0631}"/>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69F1C59-C3AD-10B5-E1D0-7796CCB0A41F}"/>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5" name="Нижний колонтитул 4">
            <a:extLst>
              <a:ext uri="{FF2B5EF4-FFF2-40B4-BE49-F238E27FC236}">
                <a16:creationId xmlns:a16="http://schemas.microsoft.com/office/drawing/2014/main" id="{5A64403E-8216-1A64-C75E-93B49EDA86E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71E646E-AFEF-B5E8-6B9B-E25C04172607}"/>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4168587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4100976-F020-4206-FDE7-6195D03885C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F3463969-39A1-9D9F-9D1D-9B0DA7798C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A59CF6A-252C-2FD4-812D-15F529EA3CB6}"/>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5" name="Нижний колонтитул 4">
            <a:extLst>
              <a:ext uri="{FF2B5EF4-FFF2-40B4-BE49-F238E27FC236}">
                <a16:creationId xmlns:a16="http://schemas.microsoft.com/office/drawing/2014/main" id="{9392E8B5-76CB-84D3-B7FF-F013F062ADF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C60AB84-4854-67B6-594C-1ADADDA2CE66}"/>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286586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1BAD26-E1B8-2BFF-858E-BBBE4BB63A80}"/>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04EE533B-5978-D5B3-AD27-9C50C17337CD}"/>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3BD2DB95-6ACB-180C-4607-591D28FC04E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20FC2336-1712-1CD0-A1B4-C21BFEEC599C}"/>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6" name="Нижний колонтитул 5">
            <a:extLst>
              <a:ext uri="{FF2B5EF4-FFF2-40B4-BE49-F238E27FC236}">
                <a16:creationId xmlns:a16="http://schemas.microsoft.com/office/drawing/2014/main" id="{8DA8FB43-B1D9-7D45-8354-00D604E5ADF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4F8BDAA-321C-DF7F-E6C9-079825511553}"/>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3352844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0043755-0ED3-F044-61E0-EA2531C512AB}"/>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705C2C08-D442-3411-F121-4FAEC9489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07AB8FB-573B-34F5-8818-333833440DA4}"/>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4785646A-6335-8F9C-96E7-DDEF872EDF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2BE7D28-7CA2-8A6B-3FED-1D3CA06019D1}"/>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6CE64CDC-122E-4C34-E45E-29E8847AFDEC}"/>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8" name="Нижний колонтитул 7">
            <a:extLst>
              <a:ext uri="{FF2B5EF4-FFF2-40B4-BE49-F238E27FC236}">
                <a16:creationId xmlns:a16="http://schemas.microsoft.com/office/drawing/2014/main" id="{2B72F222-E74A-F3D0-A81C-A4EB775EEEF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26829D13-788D-BA40-2A3C-FE2F3984B1A8}"/>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2188115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7C92B0E-B79B-84C6-FE48-CEC2CF8BE7FB}"/>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F0BBCC39-B71D-6260-8AB3-5C1C9913B7D6}"/>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4" name="Нижний колонтитул 3">
            <a:extLst>
              <a:ext uri="{FF2B5EF4-FFF2-40B4-BE49-F238E27FC236}">
                <a16:creationId xmlns:a16="http://schemas.microsoft.com/office/drawing/2014/main" id="{0D1B1AC2-5D94-166E-0286-31A95636FB48}"/>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0ED9C2A4-AF11-3312-5C44-B00F1EF6DC16}"/>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3915138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3BEC23B1-BE28-70E5-DE2E-7C5DED64DDB0}"/>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3" name="Нижний колонтитул 2">
            <a:extLst>
              <a:ext uri="{FF2B5EF4-FFF2-40B4-BE49-F238E27FC236}">
                <a16:creationId xmlns:a16="http://schemas.microsoft.com/office/drawing/2014/main" id="{BD804599-128B-F7BD-B6FC-9283FF799CD4}"/>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8098B79-33A1-256B-ECEF-B59AFA526006}"/>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1499180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F6F8286-CFF8-ED55-DC78-365064BE01A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A86CF3C2-48B2-227A-06B4-6A9EDA9780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82A2FFF6-3DB0-209E-8C03-76EC3F5695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5AC0C998-C334-4A3C-E893-2574ADFBE82F}"/>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6" name="Нижний колонтитул 5">
            <a:extLst>
              <a:ext uri="{FF2B5EF4-FFF2-40B4-BE49-F238E27FC236}">
                <a16:creationId xmlns:a16="http://schemas.microsoft.com/office/drawing/2014/main" id="{CFD0821B-41D2-161D-6BE3-DD20B6AE24C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22B1A57-FA39-E3C8-BABC-F24CB6F12370}"/>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2971949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A396617-9526-9BF0-2BBD-3DADEC0536A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B6E890E-213B-03A0-C9CB-ACFEFB82B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54274DE9-A729-AD0E-3D44-0A2151DD3C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81136BD-CA0E-03E7-DA60-CB6B07802E2E}"/>
              </a:ext>
            </a:extLst>
          </p:cNvPr>
          <p:cNvSpPr>
            <a:spLocks noGrp="1"/>
          </p:cNvSpPr>
          <p:nvPr>
            <p:ph type="dt" sz="half" idx="10"/>
          </p:nvPr>
        </p:nvSpPr>
        <p:spPr/>
        <p:txBody>
          <a:bodyPr/>
          <a:lstStyle/>
          <a:p>
            <a:fld id="{2E8AAD05-7092-42AF-9D68-E9C260538793}" type="datetimeFigureOut">
              <a:rPr lang="ru-RU" smtClean="0"/>
              <a:t>18.03.2024</a:t>
            </a:fld>
            <a:endParaRPr lang="ru-RU"/>
          </a:p>
        </p:txBody>
      </p:sp>
      <p:sp>
        <p:nvSpPr>
          <p:cNvPr id="6" name="Нижний колонтитул 5">
            <a:extLst>
              <a:ext uri="{FF2B5EF4-FFF2-40B4-BE49-F238E27FC236}">
                <a16:creationId xmlns:a16="http://schemas.microsoft.com/office/drawing/2014/main" id="{4CC64C2D-70B4-5218-C675-C7B95911190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33703279-9C89-EC0D-0E88-E91FC3A42681}"/>
              </a:ext>
            </a:extLst>
          </p:cNvPr>
          <p:cNvSpPr>
            <a:spLocks noGrp="1"/>
          </p:cNvSpPr>
          <p:nvPr>
            <p:ph type="sldNum" sz="quarter" idx="12"/>
          </p:nvPr>
        </p:nvSpPr>
        <p:spPr/>
        <p:txBody>
          <a:bodyPr/>
          <a:lstStyle/>
          <a:p>
            <a:fld id="{91F07621-FCC9-428A-9832-9D35A5217FB1}" type="slidenum">
              <a:rPr lang="ru-RU" smtClean="0"/>
              <a:t>‹#›</a:t>
            </a:fld>
            <a:endParaRPr lang="ru-RU"/>
          </a:p>
        </p:txBody>
      </p:sp>
    </p:spTree>
    <p:extLst>
      <p:ext uri="{BB962C8B-B14F-4D97-AF65-F5344CB8AC3E}">
        <p14:creationId xmlns:p14="http://schemas.microsoft.com/office/powerpoint/2010/main" val="61801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ECA1F-3E50-2599-497D-47B367AD37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2EA1F7E-62F8-925C-CE5D-3AD92BE361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41E92062-6194-6FAF-D82B-89CC19F6C3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8AAD05-7092-42AF-9D68-E9C260538793}" type="datetimeFigureOut">
              <a:rPr lang="ru-RU" smtClean="0"/>
              <a:t>18.03.2024</a:t>
            </a:fld>
            <a:endParaRPr lang="ru-RU"/>
          </a:p>
        </p:txBody>
      </p:sp>
      <p:sp>
        <p:nvSpPr>
          <p:cNvPr id="5" name="Нижний колонтитул 4">
            <a:extLst>
              <a:ext uri="{FF2B5EF4-FFF2-40B4-BE49-F238E27FC236}">
                <a16:creationId xmlns:a16="http://schemas.microsoft.com/office/drawing/2014/main" id="{9FB72819-668C-81FE-13CA-FD305503D3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0A142897-DBC6-BC39-ABDA-070DA58376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F07621-FCC9-428A-9832-9D35A5217FB1}" type="slidenum">
              <a:rPr lang="ru-RU" smtClean="0"/>
              <a:t>‹#›</a:t>
            </a:fld>
            <a:endParaRPr lang="ru-RU"/>
          </a:p>
        </p:txBody>
      </p:sp>
    </p:spTree>
    <p:extLst>
      <p:ext uri="{BB962C8B-B14F-4D97-AF65-F5344CB8AC3E}">
        <p14:creationId xmlns:p14="http://schemas.microsoft.com/office/powerpoint/2010/main" val="376987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ECFF031-B18C-345B-F947-DD75395C70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51" y="285004"/>
            <a:ext cx="1735921" cy="446252"/>
          </a:xfrm>
          <a:prstGeom prst="rect">
            <a:avLst/>
          </a:prstGeom>
        </p:spPr>
      </p:pic>
      <p:sp>
        <p:nvSpPr>
          <p:cNvPr id="8" name="object 5">
            <a:extLst>
              <a:ext uri="{FF2B5EF4-FFF2-40B4-BE49-F238E27FC236}">
                <a16:creationId xmlns:a16="http://schemas.microsoft.com/office/drawing/2014/main" id="{4B70146A-274F-05FB-7079-EBF7E4FB7FF3}"/>
              </a:ext>
            </a:extLst>
          </p:cNvPr>
          <p:cNvSpPr txBox="1"/>
          <p:nvPr/>
        </p:nvSpPr>
        <p:spPr>
          <a:xfrm>
            <a:off x="1125612" y="1606333"/>
            <a:ext cx="9585227" cy="3299194"/>
          </a:xfrm>
          <a:prstGeom prst="rect">
            <a:avLst/>
          </a:prstGeom>
        </p:spPr>
        <p:txBody>
          <a:bodyPr vert="horz" wrap="square" lIns="0" tIns="8467" rIns="0" bIns="0" rtlCol="0">
            <a:spAutoFit/>
          </a:bodyPr>
          <a:lstStyle/>
          <a:p>
            <a:pPr marL="8467" algn="ctr">
              <a:spcBef>
                <a:spcPts val="67"/>
              </a:spcBef>
            </a:pPr>
            <a:r>
              <a:rPr lang="ru-RU" sz="3200" b="1" dirty="0" err="1" smtClean="0">
                <a:solidFill>
                  <a:schemeClr val="accent1"/>
                </a:solidFill>
                <a:latin typeface="Times New Roman" panose="02020603050405020304" pitchFamily="18" charset="0"/>
                <a:cs typeface="Times New Roman" panose="02020603050405020304" pitchFamily="18" charset="0"/>
              </a:rPr>
              <a:t>Дулати</a:t>
            </a:r>
            <a:r>
              <a:rPr lang="ru-RU" sz="3200" b="1" dirty="0" smtClean="0">
                <a:solidFill>
                  <a:schemeClr val="accent1"/>
                </a:solidFill>
                <a:latin typeface="Times New Roman" panose="02020603050405020304" pitchFamily="18" charset="0"/>
                <a:cs typeface="Times New Roman" panose="02020603050405020304" pitchFamily="18" charset="0"/>
              </a:rPr>
              <a:t> </a:t>
            </a:r>
            <a:r>
              <a:rPr lang="ru-RU" sz="3200" b="1" dirty="0" err="1" smtClean="0">
                <a:solidFill>
                  <a:schemeClr val="accent1"/>
                </a:solidFill>
                <a:latin typeface="Times New Roman" panose="02020603050405020304" pitchFamily="18" charset="0"/>
                <a:cs typeface="Times New Roman" panose="02020603050405020304" pitchFamily="18" charset="0"/>
              </a:rPr>
              <a:t>университеті</a:t>
            </a:r>
            <a:r>
              <a:rPr lang="en-US" sz="3200" b="1" dirty="0" smtClean="0">
                <a:solidFill>
                  <a:schemeClr val="accent1"/>
                </a:solidFill>
                <a:latin typeface="Times New Roman" panose="02020603050405020304" pitchFamily="18" charset="0"/>
                <a:cs typeface="Times New Roman" panose="02020603050405020304" pitchFamily="18" charset="0"/>
              </a:rPr>
              <a:t> </a:t>
            </a:r>
            <a:r>
              <a:rPr lang="kk-KZ" sz="3200" b="1" dirty="0" smtClean="0">
                <a:solidFill>
                  <a:schemeClr val="accent1"/>
                </a:solidFill>
                <a:latin typeface="Times New Roman" panose="02020603050405020304" pitchFamily="18" charset="0"/>
                <a:cs typeface="Times New Roman" panose="02020603050405020304" pitchFamily="18" charset="0"/>
              </a:rPr>
              <a:t>құрылымдарында</a:t>
            </a:r>
            <a:endParaRPr lang="en-US" sz="3200" b="1" dirty="0" smtClean="0">
              <a:solidFill>
                <a:schemeClr val="accent1"/>
              </a:solidFill>
              <a:latin typeface="Times New Roman" panose="02020603050405020304" pitchFamily="18" charset="0"/>
              <a:cs typeface="Times New Roman" panose="02020603050405020304" pitchFamily="18" charset="0"/>
            </a:endParaRPr>
          </a:p>
          <a:p>
            <a:pPr marL="8467" algn="ctr">
              <a:spcBef>
                <a:spcPts val="67"/>
              </a:spcBef>
            </a:pPr>
            <a:r>
              <a:rPr lang="kk-KZ" sz="3200" b="1" dirty="0" smtClean="0">
                <a:solidFill>
                  <a:schemeClr val="accent1"/>
                </a:solidFill>
                <a:latin typeface="Times New Roman" panose="02020603050405020304" pitchFamily="18" charset="0"/>
                <a:cs typeface="Times New Roman" panose="02020603050405020304" pitchFamily="18" charset="0"/>
              </a:rPr>
              <a:t> </a:t>
            </a:r>
            <a:r>
              <a:rPr lang="kk-KZ" sz="3200" b="1" dirty="0">
                <a:solidFill>
                  <a:schemeClr val="accent1"/>
                </a:solidFill>
                <a:latin typeface="Times New Roman" panose="02020603050405020304" pitchFamily="18" charset="0"/>
                <a:cs typeface="Times New Roman" panose="02020603050405020304" pitchFamily="18" charset="0"/>
              </a:rPr>
              <a:t>кешенді ішкі аудит </a:t>
            </a:r>
            <a:r>
              <a:rPr lang="kk-KZ" sz="3200" b="1" dirty="0" smtClean="0">
                <a:solidFill>
                  <a:schemeClr val="accent1"/>
                </a:solidFill>
                <a:latin typeface="Times New Roman" panose="02020603050405020304" pitchFamily="18" charset="0"/>
                <a:cs typeface="Times New Roman" panose="02020603050405020304" pitchFamily="18" charset="0"/>
              </a:rPr>
              <a:t>жүргізу</a:t>
            </a:r>
          </a:p>
          <a:p>
            <a:pPr marL="8467" algn="ctr">
              <a:spcBef>
                <a:spcPts val="67"/>
              </a:spcBef>
            </a:pPr>
            <a:r>
              <a:rPr lang="kk-KZ" sz="1600" b="1" dirty="0">
                <a:solidFill>
                  <a:schemeClr val="accent1"/>
                </a:solidFill>
                <a:latin typeface="Times New Roman" panose="02020603050405020304" pitchFamily="18" charset="0"/>
                <a:cs typeface="Times New Roman" panose="02020603050405020304" pitchFamily="18" charset="0"/>
              </a:rPr>
              <a:t>ISO 9001:2015 Халықаралық </a:t>
            </a:r>
            <a:r>
              <a:rPr lang="kk-KZ" sz="1600" b="1" dirty="0" smtClean="0">
                <a:solidFill>
                  <a:schemeClr val="accent1"/>
                </a:solidFill>
                <a:latin typeface="Times New Roman" panose="02020603050405020304" pitchFamily="18" charset="0"/>
                <a:cs typeface="Times New Roman" panose="02020603050405020304" pitchFamily="18" charset="0"/>
              </a:rPr>
              <a:t>стандарты</a:t>
            </a:r>
            <a:endParaRPr lang="en-US" sz="1600" b="1" dirty="0" smtClean="0">
              <a:solidFill>
                <a:schemeClr val="accent1"/>
              </a:solidFill>
              <a:latin typeface="Times New Roman" panose="02020603050405020304" pitchFamily="18" charset="0"/>
              <a:cs typeface="Times New Roman" panose="02020603050405020304" pitchFamily="18" charset="0"/>
            </a:endParaRPr>
          </a:p>
          <a:p>
            <a:pPr marL="8467" algn="ctr">
              <a:spcBef>
                <a:spcPts val="67"/>
              </a:spcBef>
            </a:pPr>
            <a:endParaRPr lang="kk-KZ" sz="1600" b="1" dirty="0">
              <a:solidFill>
                <a:schemeClr val="accent1"/>
              </a:solidFill>
              <a:latin typeface="Times New Roman" panose="02020603050405020304" pitchFamily="18" charset="0"/>
              <a:cs typeface="Times New Roman" panose="02020603050405020304" pitchFamily="18" charset="0"/>
            </a:endParaRPr>
          </a:p>
          <a:p>
            <a:pPr marL="8467" algn="ctr">
              <a:spcBef>
                <a:spcPts val="67"/>
              </a:spcBef>
            </a:pPr>
            <a:r>
              <a:rPr lang="ru-RU" sz="3200" b="1" spc="13" dirty="0" smtClean="0">
                <a:solidFill>
                  <a:schemeClr val="accent2">
                    <a:lumMod val="75000"/>
                  </a:schemeClr>
                </a:solidFill>
                <a:latin typeface="Times New Roman" panose="02020603050405020304" pitchFamily="18" charset="0"/>
                <a:cs typeface="Times New Roman" panose="02020603050405020304" pitchFamily="18" charset="0"/>
              </a:rPr>
              <a:t>Комплексный  внутренний аудит </a:t>
            </a:r>
            <a:endParaRPr lang="en-US" sz="3200" b="1" spc="13" dirty="0" smtClean="0">
              <a:solidFill>
                <a:schemeClr val="accent2">
                  <a:lumMod val="75000"/>
                </a:schemeClr>
              </a:solidFill>
              <a:latin typeface="Times New Roman" panose="02020603050405020304" pitchFamily="18" charset="0"/>
              <a:cs typeface="Times New Roman" panose="02020603050405020304" pitchFamily="18" charset="0"/>
            </a:endParaRPr>
          </a:p>
          <a:p>
            <a:pPr marL="8467" algn="ctr">
              <a:spcBef>
                <a:spcPts val="67"/>
              </a:spcBef>
            </a:pPr>
            <a:r>
              <a:rPr lang="ru-RU" sz="3200" b="1" spc="13" dirty="0" smtClean="0">
                <a:solidFill>
                  <a:schemeClr val="accent2">
                    <a:lumMod val="75000"/>
                  </a:schemeClr>
                </a:solidFill>
                <a:latin typeface="Times New Roman" panose="02020603050405020304" pitchFamily="18" charset="0"/>
                <a:cs typeface="Times New Roman" panose="02020603050405020304" pitchFamily="18" charset="0"/>
              </a:rPr>
              <a:t>в структурных подразделениях </a:t>
            </a:r>
            <a:endParaRPr lang="en-US" sz="3200" b="1" spc="13" dirty="0" smtClean="0">
              <a:solidFill>
                <a:schemeClr val="accent2">
                  <a:lumMod val="75000"/>
                </a:schemeClr>
              </a:solidFill>
              <a:latin typeface="Times New Roman" panose="02020603050405020304" pitchFamily="18" charset="0"/>
              <a:cs typeface="Times New Roman" panose="02020603050405020304" pitchFamily="18" charset="0"/>
            </a:endParaRPr>
          </a:p>
          <a:p>
            <a:pPr marL="8467" algn="ctr">
              <a:spcBef>
                <a:spcPts val="67"/>
              </a:spcBef>
            </a:pPr>
            <a:r>
              <a:rPr lang="ru-RU" sz="3200" b="1" spc="13" dirty="0" smtClean="0">
                <a:solidFill>
                  <a:schemeClr val="accent2">
                    <a:lumMod val="75000"/>
                  </a:schemeClr>
                </a:solidFill>
                <a:latin typeface="Times New Roman" panose="02020603050405020304" pitchFamily="18" charset="0"/>
                <a:cs typeface="Times New Roman" panose="02020603050405020304" pitchFamily="18" charset="0"/>
              </a:rPr>
              <a:t>Университета </a:t>
            </a:r>
            <a:r>
              <a:rPr lang="ru-RU" sz="3200" b="1" spc="13" dirty="0" err="1" smtClean="0">
                <a:solidFill>
                  <a:schemeClr val="accent2">
                    <a:lumMod val="75000"/>
                  </a:schemeClr>
                </a:solidFill>
                <a:latin typeface="Times New Roman" panose="02020603050405020304" pitchFamily="18" charset="0"/>
                <a:cs typeface="Times New Roman" panose="02020603050405020304" pitchFamily="18" charset="0"/>
              </a:rPr>
              <a:t>Дулати</a:t>
            </a:r>
            <a:endParaRPr lang="ru-RU" sz="3200" b="1" spc="13" dirty="0" smtClean="0">
              <a:solidFill>
                <a:schemeClr val="accent2">
                  <a:lumMod val="75000"/>
                </a:schemeClr>
              </a:solidFill>
              <a:latin typeface="Times New Roman" panose="02020603050405020304" pitchFamily="18" charset="0"/>
              <a:cs typeface="Times New Roman" panose="02020603050405020304" pitchFamily="18" charset="0"/>
            </a:endParaRPr>
          </a:p>
          <a:p>
            <a:pPr marL="8467" algn="ctr">
              <a:spcBef>
                <a:spcPts val="67"/>
              </a:spcBef>
            </a:pPr>
            <a:r>
              <a:rPr lang="kk-KZ" sz="1600" b="1" dirty="0">
                <a:solidFill>
                  <a:schemeClr val="accent2">
                    <a:lumMod val="75000"/>
                  </a:schemeClr>
                </a:solidFill>
                <a:latin typeface="Times New Roman" panose="02020603050405020304" pitchFamily="18" charset="0"/>
                <a:cs typeface="Times New Roman" panose="02020603050405020304" pitchFamily="18" charset="0"/>
              </a:rPr>
              <a:t>ISO </a:t>
            </a:r>
            <a:r>
              <a:rPr lang="kk-KZ" sz="1600" b="1" dirty="0" smtClean="0">
                <a:solidFill>
                  <a:schemeClr val="accent2">
                    <a:lumMod val="75000"/>
                  </a:schemeClr>
                </a:solidFill>
                <a:latin typeface="Times New Roman" panose="02020603050405020304" pitchFamily="18" charset="0"/>
                <a:cs typeface="Times New Roman" panose="02020603050405020304" pitchFamily="18" charset="0"/>
              </a:rPr>
              <a:t>9001:2015</a:t>
            </a:r>
            <a:r>
              <a:rPr lang="ru-RU" sz="1600" b="1" spc="13" dirty="0" smtClean="0">
                <a:solidFill>
                  <a:schemeClr val="accent2">
                    <a:lumMod val="75000"/>
                  </a:schemeClr>
                </a:solidFill>
                <a:latin typeface="Times New Roman" panose="02020603050405020304" pitchFamily="18" charset="0"/>
                <a:cs typeface="Times New Roman" panose="02020603050405020304" pitchFamily="18" charset="0"/>
              </a:rPr>
              <a:t>  </a:t>
            </a:r>
            <a:endParaRPr lang="ru-RU" sz="1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Прямоугольник 8">
            <a:extLst>
              <a:ext uri="{FF2B5EF4-FFF2-40B4-BE49-F238E27FC236}">
                <a16:creationId xmlns:a16="http://schemas.microsoft.com/office/drawing/2014/main" id="{8DFF1633-2D5C-0C78-BC85-55E091D06756}"/>
              </a:ext>
            </a:extLst>
          </p:cNvPr>
          <p:cNvSpPr/>
          <p:nvPr/>
        </p:nvSpPr>
        <p:spPr>
          <a:xfrm>
            <a:off x="9699" y="6482785"/>
            <a:ext cx="12191998" cy="369332"/>
          </a:xfrm>
          <a:prstGeom prst="rect">
            <a:avLst/>
          </a:prstGeom>
        </p:spPr>
        <p:txBody>
          <a:bodyPr wrap="square">
            <a:spAutoFit/>
          </a:bodyPr>
          <a:lstStyle/>
          <a:p>
            <a:pPr algn="ctr">
              <a:lnSpc>
                <a:spcPct val="150000"/>
              </a:lnSpc>
            </a:pPr>
            <a:r>
              <a:rPr lang="ru-RU" sz="1200" dirty="0">
                <a:solidFill>
                  <a:srgbClr val="07407B"/>
                </a:solidFill>
                <a:latin typeface="Times New Roman" panose="02020603050405020304" pitchFamily="18" charset="0"/>
                <a:cs typeface="Times New Roman" panose="02020603050405020304" pitchFamily="18" charset="0"/>
              </a:rPr>
              <a:t>Тараз - </a:t>
            </a:r>
            <a:r>
              <a:rPr lang="ru-RU" sz="1200" dirty="0" smtClean="0">
                <a:solidFill>
                  <a:srgbClr val="07407B"/>
                </a:solidFill>
                <a:latin typeface="Times New Roman" panose="02020603050405020304" pitchFamily="18" charset="0"/>
                <a:cs typeface="Times New Roman" panose="02020603050405020304" pitchFamily="18" charset="0"/>
              </a:rPr>
              <a:t>2024</a:t>
            </a:r>
            <a:endParaRPr lang="ru-RU" sz="1200" dirty="0">
              <a:solidFill>
                <a:srgbClr val="07407B"/>
              </a:solidFill>
              <a:latin typeface="Times New Roman" panose="02020603050405020304" pitchFamily="18" charset="0"/>
              <a:cs typeface="Times New Roman" panose="02020603050405020304" pitchFamily="18" charset="0"/>
            </a:endParaRPr>
          </a:p>
        </p:txBody>
      </p:sp>
      <p:pic>
        <p:nvPicPr>
          <p:cNvPr id="10" name="Picture 35" descr="ПРЕДЛОЖЕНИЕ ДЛЯ КОМПАНИЙ РОССИИ ПО РАЗРАБОТКЕ СМК И ВЕБИНАРАМ ПО ISO  9001:2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31" y="5494967"/>
            <a:ext cx="1123315" cy="1172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2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stretch>
            <a:fillRect/>
          </a:stretch>
        </p:blipFill>
        <p:spPr>
          <a:xfrm>
            <a:off x="781235" y="3718293"/>
            <a:ext cx="5353235" cy="2413138"/>
          </a:xfrm>
          <a:prstGeom prst="rect">
            <a:avLst/>
          </a:prstGeom>
        </p:spPr>
      </p:pic>
      <p:pic>
        <p:nvPicPr>
          <p:cNvPr id="4" name="Рисунок 3"/>
          <p:cNvPicPr>
            <a:picLocks noChangeAspect="1"/>
          </p:cNvPicPr>
          <p:nvPr/>
        </p:nvPicPr>
        <p:blipFill>
          <a:blip r:embed="rId3"/>
          <a:stretch>
            <a:fillRect/>
          </a:stretch>
        </p:blipFill>
        <p:spPr>
          <a:xfrm>
            <a:off x="6320902" y="3718293"/>
            <a:ext cx="5353235" cy="2413138"/>
          </a:xfrm>
          <a:prstGeom prst="rect">
            <a:avLst/>
          </a:prstGeom>
        </p:spPr>
      </p:pic>
      <p:pic>
        <p:nvPicPr>
          <p:cNvPr id="5" name="Рисунок 4"/>
          <p:cNvPicPr>
            <a:picLocks noChangeAspect="1"/>
          </p:cNvPicPr>
          <p:nvPr/>
        </p:nvPicPr>
        <p:blipFill>
          <a:blip r:embed="rId4"/>
          <a:stretch>
            <a:fillRect/>
          </a:stretch>
        </p:blipFill>
        <p:spPr>
          <a:xfrm>
            <a:off x="6320902" y="1100523"/>
            <a:ext cx="5353235" cy="2413138"/>
          </a:xfrm>
          <a:prstGeom prst="rect">
            <a:avLst/>
          </a:prstGeom>
        </p:spPr>
      </p:pic>
      <p:pic>
        <p:nvPicPr>
          <p:cNvPr id="6" name="Рисунок 5"/>
          <p:cNvPicPr>
            <a:picLocks noChangeAspect="1"/>
          </p:cNvPicPr>
          <p:nvPr/>
        </p:nvPicPr>
        <p:blipFill>
          <a:blip r:embed="rId5"/>
          <a:stretch>
            <a:fillRect/>
          </a:stretch>
        </p:blipFill>
        <p:spPr>
          <a:xfrm>
            <a:off x="781235" y="1100523"/>
            <a:ext cx="5353235" cy="2413138"/>
          </a:xfrm>
          <a:prstGeom prst="rect">
            <a:avLst/>
          </a:prstGeom>
        </p:spPr>
      </p:pic>
      <p:sp>
        <p:nvSpPr>
          <p:cNvPr id="7" name="Прямоугольник 6"/>
          <p:cNvSpPr/>
          <p:nvPr/>
        </p:nvSpPr>
        <p:spPr>
          <a:xfrm>
            <a:off x="3173768" y="361892"/>
            <a:ext cx="6294267" cy="369332"/>
          </a:xfrm>
          <a:prstGeom prst="rect">
            <a:avLst/>
          </a:prstGeom>
          <a:ln w="3175">
            <a:solidFill>
              <a:schemeClr val="accent1"/>
            </a:solidFill>
          </a:ln>
        </p:spPr>
        <p:txBody>
          <a:bodyPr wrap="square">
            <a:spAutoFit/>
          </a:bodyPr>
          <a:lstStyle/>
          <a:p>
            <a:pPr algn="ctr">
              <a:spcAft>
                <a:spcPts val="0"/>
              </a:spcAft>
            </a:pPr>
            <a:r>
              <a:rPr lang="kk-KZ" b="1" dirty="0" smtClean="0">
                <a:solidFill>
                  <a:srgbClr val="002060"/>
                </a:solidFill>
                <a:latin typeface="Times New Roman" panose="02020603050405020304" pitchFamily="18" charset="0"/>
                <a:ea typeface="Times New Roman" panose="02020603050405020304" pitchFamily="18" charset="0"/>
              </a:rPr>
              <a:t>Ішкі аудиттің ашылу және қорытындылау жиналыстары</a:t>
            </a:r>
            <a:endParaRPr lang="kk-KZ" dirty="0">
              <a:solidFill>
                <a:srgbClr val="002060"/>
              </a:solidFill>
              <a:latin typeface="Times New Roman" panose="02020603050405020304" pitchFamily="18" charset="0"/>
              <a:ea typeface="Times New Roman" panose="02020603050405020304" pitchFamily="18" charset="0"/>
            </a:endParaRPr>
          </a:p>
        </p:txBody>
      </p:sp>
      <p:pic>
        <p:nvPicPr>
          <p:cNvPr id="8" name="Рисунок 7">
            <a:extLst>
              <a:ext uri="{FF2B5EF4-FFF2-40B4-BE49-F238E27FC236}">
                <a16:creationId xmlns:a16="http://schemas.microsoft.com/office/drawing/2014/main" id="{CECFF031-B18C-345B-F947-DD75395C700B}"/>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44235" y="223846"/>
            <a:ext cx="1073999" cy="276092"/>
          </a:xfrm>
          <a:prstGeom prst="rect">
            <a:avLst/>
          </a:prstGeom>
        </p:spPr>
      </p:pic>
    </p:spTree>
    <p:extLst>
      <p:ext uri="{BB962C8B-B14F-4D97-AF65-F5344CB8AC3E}">
        <p14:creationId xmlns:p14="http://schemas.microsoft.com/office/powerpoint/2010/main" val="9096873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82620" y="473576"/>
            <a:ext cx="2261388" cy="369332"/>
          </a:xfrm>
          <a:prstGeom prst="rect">
            <a:avLst/>
          </a:prstGeom>
        </p:spPr>
        <p:txBody>
          <a:bodyPr wrap="none">
            <a:spAutoFit/>
          </a:bodyPr>
          <a:lstStyle/>
          <a:p>
            <a:r>
              <a:rPr lang="kk-KZ"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Сәйкессіздік актілері</a:t>
            </a: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781" y="573028"/>
            <a:ext cx="3202000" cy="4147017"/>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6914" y="130628"/>
            <a:ext cx="3456171" cy="4476203"/>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8108" y="1162592"/>
            <a:ext cx="3574535" cy="4629500"/>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4321" y="2027308"/>
            <a:ext cx="3489794" cy="4519749"/>
          </a:xfrm>
          <a:prstGeom prst="rect">
            <a:avLst/>
          </a:prstGeom>
        </p:spPr>
      </p:pic>
      <p:pic>
        <p:nvPicPr>
          <p:cNvPr id="9" name="Рисунок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2292" y="1593670"/>
            <a:ext cx="3487076" cy="4516228"/>
          </a:xfrm>
          <a:prstGeom prst="rect">
            <a:avLst/>
          </a:prstGeom>
        </p:spPr>
      </p:pic>
      <p:pic>
        <p:nvPicPr>
          <p:cNvPr id="10" name="Рисунок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5075" y="2368729"/>
            <a:ext cx="3388933" cy="4389120"/>
          </a:xfrm>
          <a:prstGeom prst="rect">
            <a:avLst/>
          </a:prstGeom>
        </p:spPr>
      </p:pic>
    </p:spTree>
    <p:extLst>
      <p:ext uri="{BB962C8B-B14F-4D97-AF65-F5344CB8AC3E}">
        <p14:creationId xmlns:p14="http://schemas.microsoft.com/office/powerpoint/2010/main" val="109029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878387809"/>
              </p:ext>
            </p:extLst>
          </p:nvPr>
        </p:nvGraphicFramePr>
        <p:xfrm>
          <a:off x="221942" y="1083374"/>
          <a:ext cx="11736280" cy="5535236"/>
        </p:xfrm>
        <a:graphic>
          <a:graphicData uri="http://schemas.openxmlformats.org/drawingml/2006/table">
            <a:tbl>
              <a:tblPr firstRow="1" firstCol="1" lastRow="1" lastCol="1" bandRow="1" bandCol="1"/>
              <a:tblGrid>
                <a:gridCol w="322995">
                  <a:extLst>
                    <a:ext uri="{9D8B030D-6E8A-4147-A177-3AD203B41FA5}">
                      <a16:colId xmlns:a16="http://schemas.microsoft.com/office/drawing/2014/main" val="1369447508"/>
                    </a:ext>
                  </a:extLst>
                </a:gridCol>
                <a:gridCol w="1053044">
                  <a:extLst>
                    <a:ext uri="{9D8B030D-6E8A-4147-A177-3AD203B41FA5}">
                      <a16:colId xmlns:a16="http://schemas.microsoft.com/office/drawing/2014/main" val="2644965221"/>
                    </a:ext>
                  </a:extLst>
                </a:gridCol>
                <a:gridCol w="701336">
                  <a:extLst>
                    <a:ext uri="{9D8B030D-6E8A-4147-A177-3AD203B41FA5}">
                      <a16:colId xmlns:a16="http://schemas.microsoft.com/office/drawing/2014/main" val="2921080817"/>
                    </a:ext>
                  </a:extLst>
                </a:gridCol>
                <a:gridCol w="497149">
                  <a:extLst>
                    <a:ext uri="{9D8B030D-6E8A-4147-A177-3AD203B41FA5}">
                      <a16:colId xmlns:a16="http://schemas.microsoft.com/office/drawing/2014/main" val="2251342898"/>
                    </a:ext>
                  </a:extLst>
                </a:gridCol>
                <a:gridCol w="523783">
                  <a:extLst>
                    <a:ext uri="{9D8B030D-6E8A-4147-A177-3AD203B41FA5}">
                      <a16:colId xmlns:a16="http://schemas.microsoft.com/office/drawing/2014/main" val="3448188148"/>
                    </a:ext>
                  </a:extLst>
                </a:gridCol>
                <a:gridCol w="754601">
                  <a:extLst>
                    <a:ext uri="{9D8B030D-6E8A-4147-A177-3AD203B41FA5}">
                      <a16:colId xmlns:a16="http://schemas.microsoft.com/office/drawing/2014/main" val="176444629"/>
                    </a:ext>
                  </a:extLst>
                </a:gridCol>
                <a:gridCol w="7883372">
                  <a:extLst>
                    <a:ext uri="{9D8B030D-6E8A-4147-A177-3AD203B41FA5}">
                      <a16:colId xmlns:a16="http://schemas.microsoft.com/office/drawing/2014/main" val="4161299588"/>
                    </a:ext>
                  </a:extLst>
                </a:gridCol>
              </a:tblGrid>
              <a:tr h="51179">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атауы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 саны</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Елеулі</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Елеусіз</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Жойылуы</a:t>
                      </a:r>
                      <a:endPar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Сәйкессіздіктер мазмұны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07986990"/>
                  </a:ext>
                </a:extLst>
              </a:tr>
              <a:tr h="153537">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Алғашқы әскери дайындық</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6 +</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өкімдері талаптарға сай рәсімделмеген, веб-сайтқа ББ деректері жаңартылмаған, 5 папкада (1, 3, 4, 7, 9) ешқандай құжат салынбаған, электронды түрде, Тіркеу журналдары жоқ, дата, қол қойылмаған, ведомостта куратор қолы қойылмаған, қару-жарақ тіркеу журналы ескі форматта, СМЖ құжаттары жоқ, ҒЗЖ дәлел құжаттар жоқ, жылдық жоспардың орындалу хаттамасы рәсімделмеген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7232273"/>
                  </a:ext>
                </a:extLst>
              </a:tr>
              <a:tr h="179126">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Арнайы және әлеум. педагогика</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Бітірушілерді жұмысқа орналастыру мәліметтері 2022-2023 оқу жылына жоқ (жойылды), істер папкасындағы құжаттар ескі, 2020 жылғы (жойылды), 15 дербес жоспардың 7-і ғана бар (жойылды),  практика базаларымен к-шарттар датасы, мөрі жоқ (жойылды), веб-сайтта БББ мәліметтері жаңартылмаған,  БББ бекітілгеннен кейін қосылған құжаттарға негіздеме жасалмаған, сапа мақсаттары ескі, соңғы жылдарға жасалмаған, номенклатура істері мен папка номерлері сәйкес келмейді</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1824096"/>
                  </a:ext>
                </a:extLst>
              </a:tr>
              <a:tr h="102358">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Биология</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БББ кафедрада жоқ, 2023-2024 оқу жылына кәсіби бағдар жоспары жоқ, Ғылыми </a:t>
                      </a: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жұмыстар </a:t>
                      </a: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жоспары жоқ, СМЖ құжаттары ескі, РУП құжатында дата, қолы жоқ, №13, 14, 17, 22 папкалар талаптарға сай емес, құжаттар ескі, дербес жоспарлар толық емес</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7065252"/>
                  </a:ext>
                </a:extLst>
              </a:tr>
              <a:tr h="76768">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Білім берудегі тарих және география</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Өкімдер талапқа сай рәсімделмеген, СМЖ құжаттары персоналға таныстырылмаған, бітірушілердің жұмысқа орналасу  мәліметтерінде қате есептеулер бар</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289902"/>
                  </a:ext>
                </a:extLst>
              </a:tr>
              <a:tr h="76768">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Музыка және көркемдік білім</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Өкімдер талапқа рәсімделмеген, кафедра веб-парақшасы жұмыс істемейді, курстық жұмыстардың тақырыптарын бекіту талапқа сай емес, курстық жұмыстарды қорғау журналы жоқ, дербес жоспардың орындалу есебі жоқ</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6930586"/>
                  </a:ext>
                </a:extLst>
              </a:tr>
              <a:tr h="76768">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Мәдениет және өнер</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Жоспарда пәндерге қатысты мәліметтер толық емес, білімгерлерден кафедра тарапынан сауалнама алу ұйымдастырылмаған, тәрбие жұмыстарының хаттамалары рәсімделмеген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684561"/>
                  </a:ext>
                </a:extLst>
              </a:tr>
              <a:tr h="127947">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Педагогикалық психология</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Дербес жоспарлардың орындалуы талапқа сай емес, Жоспарланған СМЖ жоспарының орындалу есептері жоқ, өзара сабаққ кіру кестесіндегі орындалу хаттамалары көрсетілмеді, магистранттардан сауалнама алынбаған, БББ берілген рецензияларда мерзімдер белгісіз, практимкадан өту құжаттары Сириусқа жүктелген, дәлел қағаз құжат жоқ,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15743"/>
                  </a:ext>
                </a:extLst>
              </a:tr>
              <a:tr h="153537">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Педагогика</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7</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СМЖ негізгі  құжаттары персоналға таныстырылмаған, ашық сабаққа қатысу кейбір  құжаттар дұрыс рәсімделмеген, дербес жоспар орындалу есептері толық емес, тәрбие жұмыстарының хаттамалары рәсімделмеген, стенд материалдары ескі, ашық сабақтар саны мен ОПҚ саны сәйкес емес, өту орны мен ауд. жоспарға сәйкес емес, БББ бекітілгеннен кейін қосылған құжаттарға негіздеме жасалмаған</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06506"/>
                  </a:ext>
                </a:extLst>
              </a:tr>
              <a:tr h="383842">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Тамақ өндірісі және биотехнолоия</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Аккредитациядан өтетін 8D07213 білім беру бағдарламасының бекітілген нұсқасы кафедрада жоқ; Осы аталған БББ білім алатын докторанттардың портфолиосы ішінде құжаттар түгел емес; Кафедра хаттамларының номерлері сәйкес емес, күндері қойылмаған, бекітілген жоспар жоқ; № 13 Тәрбие жұмыстары папкасында іс тізімі жоқ;№ 1 папкада іс тізімі, коллонтитул жоқ; № 3 папка жаңа бекітілген лауазымдық нұсқаулықтар жоқ; № 7 папка Оқу-әдістемелік жұмыстың іс тізімі жоқ; № 5 папкада коллонтитул сәйкес емес; № 12 папкада мөрі, күні іс тізімі жоқ, студенттердің ҒЗЖ жоспары жоқ; Білімгерлердің ғылыми үйірмелердің жоспары, хаттаммалары, есептері жоқ; Кафедраның жылдық жоспарында кейбір пунктері бекітілмеген; Ғылыми-әдістемелік семинардың хаттамалары және есептері жоқ; № 8 папка курстық жобалар 2023-2024 о.ж. құжаттары жоқ; № 9 папка 2022-2023 о.ж. практикалық барып келу хаттамалары жоқ; № 13 папка кәсіптік бағдар беру б/ша 2020-2021 о.ж. аяқталған, іс тізімі жоқ; № 11 папка іс тізімі жоқ.</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3657598"/>
                  </a:ext>
                </a:extLst>
              </a:tr>
            </a:tbl>
          </a:graphicData>
        </a:graphic>
      </p:graphicFrame>
      <p:sp>
        <p:nvSpPr>
          <p:cNvPr id="3" name="Прямоугольник 2"/>
          <p:cNvSpPr/>
          <p:nvPr/>
        </p:nvSpPr>
        <p:spPr>
          <a:xfrm>
            <a:off x="221942" y="0"/>
            <a:ext cx="11736280" cy="1083374"/>
          </a:xfrm>
          <a:prstGeom prst="rect">
            <a:avLst/>
          </a:prstGeom>
        </p:spPr>
        <p:txBody>
          <a:bodyPr wrap="square">
            <a:spAutoFit/>
          </a:bodyPr>
          <a:lstStyle/>
          <a:p>
            <a:pPr algn="ctr">
              <a:lnSpc>
                <a:spcPct val="115000"/>
              </a:lnSpc>
              <a:spcAft>
                <a:spcPts val="0"/>
              </a:spcAft>
            </a:pP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a:t>
            </a:r>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алдын-ала талдау </a:t>
            </a:r>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нәтижелері </a:t>
            </a:r>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kk-KZ" sz="1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9.01 - 11.01.2024 ж.)</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Ерекше ескертулер: </a:t>
            </a:r>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1. Электроэнергетика </a:t>
            </a:r>
            <a:r>
              <a:rPr lang="kk-KZ"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кафедрасының меңгерушісі еңбек демалысында, кафедра ішкі аудитке дайын емес,  12 оқытушыдан 2 ОПҚ ғана жұмыста, барлық құжаттар ескі</a:t>
            </a:r>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2. Қылмыстық </a:t>
            </a:r>
            <a:r>
              <a:rPr lang="kk-KZ"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құқық және процесс кафедрасы  басқа ғимараттан көшіп келген, құжаттар </a:t>
            </a:r>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аудитке дайын емес, </a:t>
            </a:r>
            <a:r>
              <a:rPr lang="kk-KZ" sz="1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папкалардың көпшілігі жоқ және талапқа сай емес. Практика құжаттары папкасын оқытушы үйіне әкеткен.</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6998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669084703"/>
              </p:ext>
            </p:extLst>
          </p:nvPr>
        </p:nvGraphicFramePr>
        <p:xfrm>
          <a:off x="284086" y="218767"/>
          <a:ext cx="11665258" cy="6284788"/>
        </p:xfrm>
        <a:graphic>
          <a:graphicData uri="http://schemas.openxmlformats.org/drawingml/2006/table">
            <a:tbl>
              <a:tblPr firstRow="1" firstCol="1" lastRow="1" lastCol="1" bandRow="1" bandCol="1"/>
              <a:tblGrid>
                <a:gridCol w="351636">
                  <a:extLst>
                    <a:ext uri="{9D8B030D-6E8A-4147-A177-3AD203B41FA5}">
                      <a16:colId xmlns:a16="http://schemas.microsoft.com/office/drawing/2014/main" val="742511043"/>
                    </a:ext>
                  </a:extLst>
                </a:gridCol>
                <a:gridCol w="1012517">
                  <a:extLst>
                    <a:ext uri="{9D8B030D-6E8A-4147-A177-3AD203B41FA5}">
                      <a16:colId xmlns:a16="http://schemas.microsoft.com/office/drawing/2014/main" val="409745083"/>
                    </a:ext>
                  </a:extLst>
                </a:gridCol>
                <a:gridCol w="480952">
                  <a:extLst>
                    <a:ext uri="{9D8B030D-6E8A-4147-A177-3AD203B41FA5}">
                      <a16:colId xmlns:a16="http://schemas.microsoft.com/office/drawing/2014/main" val="3407418550"/>
                    </a:ext>
                  </a:extLst>
                </a:gridCol>
                <a:gridCol w="524674">
                  <a:extLst>
                    <a:ext uri="{9D8B030D-6E8A-4147-A177-3AD203B41FA5}">
                      <a16:colId xmlns:a16="http://schemas.microsoft.com/office/drawing/2014/main" val="810633248"/>
                    </a:ext>
                  </a:extLst>
                </a:gridCol>
                <a:gridCol w="489695">
                  <a:extLst>
                    <a:ext uri="{9D8B030D-6E8A-4147-A177-3AD203B41FA5}">
                      <a16:colId xmlns:a16="http://schemas.microsoft.com/office/drawing/2014/main" val="684470203"/>
                    </a:ext>
                  </a:extLst>
                </a:gridCol>
                <a:gridCol w="752033">
                  <a:extLst>
                    <a:ext uri="{9D8B030D-6E8A-4147-A177-3AD203B41FA5}">
                      <a16:colId xmlns:a16="http://schemas.microsoft.com/office/drawing/2014/main" val="1025866899"/>
                    </a:ext>
                  </a:extLst>
                </a:gridCol>
                <a:gridCol w="8053751">
                  <a:extLst>
                    <a:ext uri="{9D8B030D-6E8A-4147-A177-3AD203B41FA5}">
                      <a16:colId xmlns:a16="http://schemas.microsoft.com/office/drawing/2014/main" val="829638261"/>
                    </a:ext>
                  </a:extLst>
                </a:gridCol>
              </a:tblGrid>
              <a:tr h="383842">
                <a:tc>
                  <a:txBody>
                    <a:bodyPr/>
                    <a:lstStyle/>
                    <a:p>
                      <a:pPr marL="0" lvl="0" indent="0">
                        <a:lnSpc>
                          <a:spcPct val="107000"/>
                        </a:lnSpc>
                        <a:spcAft>
                          <a:spcPts val="0"/>
                        </a:spcAft>
                        <a:buFont typeface="+mj-lt"/>
                        <a:buNone/>
                      </a:pPr>
                      <a:r>
                        <a:rPr lang="kk-KZ"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1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Текстиль</a:t>
                      </a: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материаловедение</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2022-2023 оқу жылына ОПҚ жеке жұмыс жоспарлары бойынша қорытынды болк керек, кафедра меңгерушісінің қолы жоқ; Ғылыми-әдістемелік семинардың хаттамалары және есептері жоқ; Білімгерлердің ғылыми үйірмелері конференциясының хаттаммалары жоқ; Ашық сабақ есептері жоқ; Өзара сабаққа қатысу құжаттары жоқ; Біліктілік есептері жоқ; Іс номенклатурасы ескі, папкалардың сырттары өзгертілмеген; № 4 папка штаттық кесте 2023-2024 жоқ; № 3 папка 2023-2024, 2022-2023 оқу жылдарының құжаттары жоқ; № 13 папка коллонтитулдар ескі, дипломдық жұмыс б/ша күн, айлары көрсетілмеген, курстық жұмыстар 2022-2023 (хаттама, есеп) жоқ; 2023-2024 о.ж. курстық жұмыстар бойынша құжаттар және іс тізімі жоқ.  Істер номенклатурасы ескі 15.12.2020ж. Тәрбие жұмысы іс тізімі толық емес; Курстық сағат материалдары толық емес, куратор қолы және күні жоқ, хаттамаға номер қойылмаған; Ашық куратор сағаттарының хаттамалары жоқ; Силлабус: метод карта бекітілмеген (магистратура, докторантура, бакалавр).</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8222777"/>
                  </a:ext>
                </a:extLst>
              </a:tr>
              <a:tr h="179126">
                <a:tc>
                  <a:txBody>
                    <a:bodyPr/>
                    <a:lstStyle/>
                    <a:p>
                      <a:pPr marL="0" lvl="0" indent="0">
                        <a:lnSpc>
                          <a:spcPct val="107000"/>
                        </a:lnSpc>
                        <a:spcAft>
                          <a:spcPts val="0"/>
                        </a:spcAft>
                        <a:buFont typeface="+mj-lt"/>
                        <a:buNone/>
                      </a:pPr>
                      <a:r>
                        <a:rPr lang="kk-KZ"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1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Дизайн және сән индуст.</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Студенттердің конференциясының 1-ші кезеңі хаттаммалары жоқ; Біліктілік есеп жоқ; Тәрбие жұмыстарының жарты жылдық талдауы жоқ; Индивидуальный план рейтинг 2022-2023 жазылмаған. 11 папка 2023-2024 оқу жылының біліктілікті арттыру бойынша жоспары бекітілмеген, жарты жылдық есеп жоқ, курстан өткен оқытушылардың сертификаттары жоқ; Силлабус: график контр задание и критерии не соответствует (магистратура и бакалавр)</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4148198"/>
                  </a:ext>
                </a:extLst>
              </a:tr>
              <a:tr h="435021">
                <a:tc>
                  <a:txBody>
                    <a:bodyPr/>
                    <a:lstStyle/>
                    <a:p>
                      <a:pPr marL="0" lvl="0" indent="0">
                        <a:lnSpc>
                          <a:spcPct val="107000"/>
                        </a:lnSpc>
                        <a:spcAft>
                          <a:spcPts val="0"/>
                        </a:spcAft>
                        <a:buFont typeface="+mj-lt"/>
                        <a:buNone/>
                      </a:pPr>
                      <a:r>
                        <a:rPr lang="kk-KZ"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1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Қолданбалы информатика</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Кафедраның іс номенклатурасы ескі нұсқамен рәсілделген,  Стендттерде 2020-2021 оқу жылының ақпарат үшін ілінген құжаттар ауыстырылмаған ескі; 2020-2024 жылдарға арналған біліктілікті арттырудың перспективалық жоспары бекітілмеген қолдары жоқ; Папкалар ішінде 2018-2019 оқу жылының қолдары жоқ ескі құжаттар бар; 19 папка кәсіптік бағдар жұмысы 2022-2023 есебі жоқ және жоспары дайындалмаған; 9, 14 папкаларда іс тізімдері жоқ; Біліктілікті арттыру жоспары жоқ, 2023-2024 оқу жылының жарты жылдық есебі жоқ; 11 папка Ашық сабақтардың бірінші жарты жылдық есепте коллонтитулы жоқ; Тлебаев М.Б., Исаев С. Ашық сабақтарын өткізгендігі жайлы қорытынды құжаттар жоқ; Қарауынбаев, Доумсариева ашық сабақтарын жоспарлаған мерзімде емес басқа уақытта өткізген; Өзара сабақ қорытындысында ұсыныс, қорытынды жасалынбаған; Силлабус: график контр задание и критерии не соответствует; Кафедра жұмыс жоспарының кейбір пунктері бекітілмеген, кейбір пунктері жоспарға енгізілмеген; Дипломдық жұмыстарда оқу процесіне енгізу жоспарланған, бірақ акт внедрение жоқ; Студенттер үйірмелерінің хаттамалары және есептері жоқ </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758861"/>
                  </a:ext>
                </a:extLst>
              </a:tr>
              <a:tr h="127947">
                <a:tc>
                  <a:txBody>
                    <a:bodyPr/>
                    <a:lstStyle/>
                    <a:p>
                      <a:pPr marL="0" lvl="0" indent="0">
                        <a:lnSpc>
                          <a:spcPct val="107000"/>
                        </a:lnSpc>
                        <a:spcAft>
                          <a:spcPts val="0"/>
                        </a:spcAft>
                        <a:buFont typeface="+mj-lt"/>
                        <a:buNone/>
                      </a:pPr>
                      <a:r>
                        <a:rPr lang="kk-KZ"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1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Қолданбалы математика және физика</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Кәсіптік практика келісім шарттарында университет тарапынан қол қойылмаған, 2022ж.тіркелген датасы жоқ, кейбір келісімшарттардың мерзімдері біткен (Математика және математиканы оқыту БББ); 2023-2024 оқу жылы оқытушылардың ЖЖЖ әр оқытушы оқу жүктемесін орындалу немесе орындалмау себебін жасу керек</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1652063"/>
                  </a:ext>
                </a:extLst>
              </a:tr>
              <a:tr h="358253">
                <a:tc>
                  <a:txBody>
                    <a:bodyPr/>
                    <a:lstStyle/>
                    <a:p>
                      <a:pPr marL="0" lvl="0" indent="0">
                        <a:lnSpc>
                          <a:spcPct val="107000"/>
                        </a:lnSpc>
                        <a:spcAft>
                          <a:spcPts val="0"/>
                        </a:spcAft>
                        <a:buFont typeface="+mj-lt"/>
                        <a:buNone/>
                      </a:pPr>
                      <a:r>
                        <a:rPr lang="kk-KZ"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1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1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Автомат. и телекоммун.</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6                                                </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1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1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БББ бакалавр, 1 БББ магистратура силлабус бекітілген күндері қойылмаған және оқу бағдарламасы көрсетілмеген; Кафедраның іс номенклатурасы ескі 02.10.2020ж.; Тәрбие жұмыстары жоспарының коллонтитулы дұрыс емес. Орындау туралы белгі толықтырмаған. Жаңа 2023-2024 о.ж. хаттамалары жоқ. Кураторларды бекіту хаттамасы, кураторлар ережесі және журналы жоқ; 9 папка Тлечова А., Сугурова А. оқытушылардың ЖЖЖ жарты жылдық есептері бірдей; 13 папка дипломдық, курстық жұмыстар тақырыптары, есептері, хаттамалары, әдістемелік нұсқаулры жоқ; 18 папка 2023-2024 о.ж. біліктілікті арттыру жоспары жоқ, жарты жылдық есеп жасалынбаған; Студенттердің конференциясының хаттаммалары жоқ; Куртық жұмыс тақырыптары хаттамаға қосымша ретінде тіркелмеген; 15 папка Ашық жіне өзара сабаққа қатысу жоспарланбаған; Аккредитациядан өтетін 7М07117 БББ 2023ж. қабылданған 3 магистранттың ЖЖЖ толық рәсімделмеген, Портфолио толық емес, 10-қосымша ғылыми жетекшілердің толық емес</a:t>
                      </a:r>
                      <a:endParaRPr lang="ru-RU" sz="11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3707482"/>
                  </a:ext>
                </a:extLst>
              </a:tr>
            </a:tbl>
          </a:graphicData>
        </a:graphic>
      </p:graphicFrame>
    </p:spTree>
    <p:extLst>
      <p:ext uri="{BB962C8B-B14F-4D97-AF65-F5344CB8AC3E}">
        <p14:creationId xmlns:p14="http://schemas.microsoft.com/office/powerpoint/2010/main" val="739059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2280721228"/>
              </p:ext>
            </p:extLst>
          </p:nvPr>
        </p:nvGraphicFramePr>
        <p:xfrm>
          <a:off x="301840" y="0"/>
          <a:ext cx="11762914" cy="6600994"/>
        </p:xfrm>
        <a:graphic>
          <a:graphicData uri="http://schemas.openxmlformats.org/drawingml/2006/table">
            <a:tbl>
              <a:tblPr firstRow="1" firstCol="1" lastRow="1" lastCol="1" bandRow="1" bandCol="1"/>
              <a:tblGrid>
                <a:gridCol w="278178">
                  <a:extLst>
                    <a:ext uri="{9D8B030D-6E8A-4147-A177-3AD203B41FA5}">
                      <a16:colId xmlns:a16="http://schemas.microsoft.com/office/drawing/2014/main" val="4229185720"/>
                    </a:ext>
                  </a:extLst>
                </a:gridCol>
                <a:gridCol w="1168883">
                  <a:extLst>
                    <a:ext uri="{9D8B030D-6E8A-4147-A177-3AD203B41FA5}">
                      <a16:colId xmlns:a16="http://schemas.microsoft.com/office/drawing/2014/main" val="1458375228"/>
                    </a:ext>
                  </a:extLst>
                </a:gridCol>
                <a:gridCol w="479394">
                  <a:extLst>
                    <a:ext uri="{9D8B030D-6E8A-4147-A177-3AD203B41FA5}">
                      <a16:colId xmlns:a16="http://schemas.microsoft.com/office/drawing/2014/main" val="2312690544"/>
                    </a:ext>
                  </a:extLst>
                </a:gridCol>
                <a:gridCol w="479394">
                  <a:extLst>
                    <a:ext uri="{9D8B030D-6E8A-4147-A177-3AD203B41FA5}">
                      <a16:colId xmlns:a16="http://schemas.microsoft.com/office/drawing/2014/main" val="1560432223"/>
                    </a:ext>
                  </a:extLst>
                </a:gridCol>
                <a:gridCol w="470517">
                  <a:extLst>
                    <a:ext uri="{9D8B030D-6E8A-4147-A177-3AD203B41FA5}">
                      <a16:colId xmlns:a16="http://schemas.microsoft.com/office/drawing/2014/main" val="4270804774"/>
                    </a:ext>
                  </a:extLst>
                </a:gridCol>
                <a:gridCol w="514905">
                  <a:extLst>
                    <a:ext uri="{9D8B030D-6E8A-4147-A177-3AD203B41FA5}">
                      <a16:colId xmlns:a16="http://schemas.microsoft.com/office/drawing/2014/main" val="505532663"/>
                    </a:ext>
                  </a:extLst>
                </a:gridCol>
                <a:gridCol w="8371643">
                  <a:extLst>
                    <a:ext uri="{9D8B030D-6E8A-4147-A177-3AD203B41FA5}">
                      <a16:colId xmlns:a16="http://schemas.microsoft.com/office/drawing/2014/main" val="3195509242"/>
                    </a:ext>
                  </a:extLst>
                </a:gridCol>
              </a:tblGrid>
              <a:tr h="376271">
                <a:tc>
                  <a:txBody>
                    <a:bodyPr/>
                    <a:lstStyle/>
                    <a:p>
                      <a:pPr marL="342900" lvl="0" indent="-342900">
                        <a:lnSpc>
                          <a:spcPct val="107000"/>
                        </a:lnSpc>
                        <a:spcAft>
                          <a:spcPts val="0"/>
                        </a:spcAft>
                        <a:buFont typeface="+mj-lt"/>
                        <a:buAutoNum type="arabicPeriod"/>
                      </a:pPr>
                      <a:endPar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Физика және информатика</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«Ғылым» папкасы жоқ;Оқытушылардың жеке жұмыс жоспары түгел көрсетілмеді</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467906"/>
                  </a:ext>
                </a:extLst>
              </a:tr>
              <a:tr h="102358">
                <a:tc>
                  <a:txBody>
                    <a:bodyPr/>
                    <a:lstStyle/>
                    <a:p>
                      <a:pPr marL="0" lvl="0" indent="0">
                        <a:lnSpc>
                          <a:spcPct val="107000"/>
                        </a:lnSpc>
                        <a:spcAft>
                          <a:spcPts val="0"/>
                        </a:spcAft>
                        <a:buFont typeface="+mj-lt"/>
                        <a:buNone/>
                        <a:tabLst>
                          <a:tab pos="180340" algn="l"/>
                        </a:tabLst>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16</a:t>
                      </a:r>
                    </a:p>
                    <a:p>
                      <a:pPr marL="0" lvl="0" indent="0">
                        <a:lnSpc>
                          <a:spcPct val="107000"/>
                        </a:lnSpc>
                        <a:spcAft>
                          <a:spcPts val="0"/>
                        </a:spcAft>
                        <a:buFont typeface="+mj-lt"/>
                        <a:buNone/>
                        <a:tabLst>
                          <a:tab pos="180340" algn="l"/>
                        </a:tabLs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tabLst>
                          <a:tab pos="180340" algn="l"/>
                        </a:tabLs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Химия</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Курстық жұмыстар папкасында тиісті құжаттар жоқ;Ашық сабақ қорытындылары жоқ;Колонтитул өзгертілген;Оқытушылардың жеке жұмыс жоспары түгел көрсетілмеді, қол қойылмаған;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Лауазымдық нұсқаулықтар жаңартылмаған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018259"/>
                  </a:ext>
                </a:extLst>
              </a:tr>
              <a:tr h="76768">
                <a:tc>
                  <a:txBody>
                    <a:bodyPr/>
                    <a:lstStyle/>
                    <a:p>
                      <a:pPr marL="0" lvl="0" indent="0">
                        <a:lnSpc>
                          <a:spcPct val="107000"/>
                        </a:lnSpc>
                        <a:spcAft>
                          <a:spcPts val="0"/>
                        </a:spcAft>
                        <a:buFont typeface="+mj-lt"/>
                        <a:buNone/>
                        <a:tabLst>
                          <a:tab pos="733425" algn="l"/>
                        </a:tabLs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tabLst>
                          <a:tab pos="733425" algn="l"/>
                        </a:tabLst>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Су ресурстары</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Протокол 2022 жылғы колонтитул бойынша рәсімделген;Жеке жұмыс жоспарларындағы колонтитул жаңартылмаған;Лауазымдық нұсқаулықтар электронды түрде ғана;</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261501"/>
                  </a:ext>
                </a:extLst>
              </a:tr>
              <a:tr h="51179">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18</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Қазақ тілі мен әдебиеті</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Докторанттардың портфолиосы жоқ, ОПҚ ҒЗИ есебі жоқ</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23162"/>
                  </a:ext>
                </a:extLst>
              </a:tr>
              <a:tr h="51179">
                <a:tc>
                  <a:txBody>
                    <a:bodyPr/>
                    <a:lstStyle/>
                    <a:p>
                      <a:pPr marL="0" lvl="0" indent="0">
                        <a:lnSpc>
                          <a:spcPct val="107000"/>
                        </a:lnSpc>
                        <a:spcAft>
                          <a:spcPts val="0"/>
                        </a:spcAft>
                        <a:buFont typeface="+mj-lt"/>
                        <a:buNone/>
                      </a:pP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Журналистика және филология</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Оқытушылардың жеке жұмыс жоспарлары түгел көрсетілмеді;Ескі лауазымдық нұсқаулықтар</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2022-2023 </a:t>
                      </a: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жж. ашық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сабақ </a:t>
                      </a: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қорытындылары жоқ;Тәрбие жұмыс жоспары көрсетілмеді</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016932"/>
                  </a:ext>
                </a:extLst>
              </a:tr>
              <a:tr h="7676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Тарих</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Практика есептерінде бағалар толық емес, докторанттар портфолиосы жоқ, ОПҚ ҒЗИ есептері жоқ, Дербес жоспарлар толық емес,  кафедра жоспарына корректировка жасау  қажет, УМКД даталары хатамамен сәйкес келмейді,</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20050"/>
                  </a:ext>
                </a:extLst>
              </a:tr>
              <a:tr h="51179">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Мелиорация және агрономия</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Ескі құжаттар;Папкалар номенклатураға сай емес;Жеке жұмыс жоспаралары жоқ;Колонтитул ескі.</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6946819"/>
                  </a:ext>
                </a:extLst>
              </a:tr>
              <a:tr h="10235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Құрылыс және материал өндірісі</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Барлық папкалардағы колонтитулдар ескі;Папкалар жаңа номенклатураға сай емес;«Инженерлік жүйе» пәні бойынша Иржанованың қолы қойылмаған, сағаттар дұрыс бөлінбеген, күндері сәйкес емес;Лауазымдық нұсқаулықтар ескі</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167182"/>
                  </a:ext>
                </a:extLst>
              </a:tr>
              <a:tr h="10235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Экология и Бж</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Номенклатура сәйкес емес;Колонтитул ескі;№11 папкадағы есептердің күні қойылмаған;Сайт жаңартылмаған;Кафедраның жұмыс жоспарында тек зам деканның қолы ғана қойылған;Ғылым жөніндегі есептердің қағаз түріндегі нұсқасы жоқ.</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946342"/>
                  </a:ext>
                </a:extLst>
              </a:tr>
              <a:tr h="51179">
                <a:tc>
                  <a:txBody>
                    <a:bodyPr/>
                    <a:lstStyle/>
                    <a:p>
                      <a:pPr marL="0" lvl="0" indent="0">
                        <a:lnSpc>
                          <a:spcPct val="107000"/>
                        </a:lnSpc>
                        <a:spcAft>
                          <a:spcPts val="0"/>
                        </a:spcAft>
                        <a:buFont typeface="+mj-lt"/>
                        <a:buNone/>
                        <a:tabLst>
                          <a:tab pos="180340" algn="l"/>
                        </a:tabLs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0"/>
                        </a:spcAft>
                        <a:tabLst>
                          <a:tab pos="180340" algn="l"/>
                        </a:tabLs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Мұнай-газ және тау ісі</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Келісімшарттардың күні мен қолы қойылмаған;Колонтитул ескі; Бұйрықтар папкасындағы құжаттар жаңартылмаған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7283213"/>
                  </a:ext>
                </a:extLst>
              </a:tr>
              <a:tr h="10235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Электроэнергетика</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Курстық жұмыстар папкасында құжаттар жаңартылмаған, кейбіреулерінде қол қойылмаған; Жеке жұмыс жоспарында мөр жоқ;</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Лабораториялық жұмыстарда колонтиутл сыртында 2022, ал ішінде 2021 деп көрсетілген; Силлабустағы бағалау критерийлері дұрыс көрсетілмеген</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9119586"/>
                  </a:ext>
                </a:extLst>
              </a:tr>
              <a:tr h="51179">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Архитектура және құрылыс</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Силлабустағы сағаттар бөлінісі дұрыс емес; 2022 ж. Жұмыс жоспарында мөр жоқ; Кейбір УМКД-лар дұрыс емес;Лауазымдық нұсқаулықтар жоқ</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542468"/>
                  </a:ext>
                </a:extLst>
              </a:tr>
              <a:tr h="153537">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Мемлекеттік және әкімшілік басқару</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Протокол іс-тізімін жаңарту керек;Кейбір құжаттардың күні қойылмаған;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2023-2024 жж номенклатура жоқ;Кафедраның оқу-үрдісінің сапасын бақылау іс-тізімі толтырылмаған;Біліктілік және құзыреттілік арттыру іс-тізімі толтырылмаған, жоспар бекітілмеген, қол қойылмаған;Тәрбие жұмысын орындау туралы белгі қойылмаған;Жұмыс жоспарындағы оқу-әдістемелік жұмыстар бөліміндеорындалуы туралы белгілер қойылмаған.</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28211189"/>
                  </a:ext>
                </a:extLst>
              </a:tr>
              <a:tr h="7676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Азаматтық құқық және процесс</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Білімгерлердің практикалары бойынша құжаттар , келісімшарттар ведомость жоқ; Жеке жұмыс жоспарында колонтитул ескі;Хаттамаларда қатысу парағы жоқ</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6198167"/>
                  </a:ext>
                </a:extLst>
              </a:tr>
              <a:tr h="10235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Қылмыстық құқық және процесс</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Барлығы+</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Дипломдық жұмыстарға студенттер өтініштері жоқ;Оқытушының жеке жұмыс жоспарындағы оқу жүктемесі кафедра жоспарымен сәйкес емес;Хаттама жоқ, Кафедра меңгерушісі тексеруге дайын емес; Іс-тізімі бойынша папкалар жоқ;Кафедра жұмыс жоспарына қол қойылмаған</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9329287"/>
                  </a:ext>
                </a:extLst>
              </a:tr>
              <a:tr h="7676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Туризм және сервис</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Хаттамалар колонтитулын жаңарту керек;Оқытушылардың жеке жұмыс жоспарының орындалуы туралы толтыру қажет;Білімгерлер практикасы іс-тізімі толтырылмаған.</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236392"/>
                  </a:ext>
                </a:extLst>
              </a:tr>
              <a:tr h="76768">
                <a:tc>
                  <a:txBody>
                    <a:bodyPr/>
                    <a:lstStyle/>
                    <a:p>
                      <a:pPr marL="0" lvl="0" indent="0">
                        <a:lnSpc>
                          <a:spcPct val="107000"/>
                        </a:lnSpc>
                        <a:spcAft>
                          <a:spcPts val="0"/>
                        </a:spcAft>
                        <a:buFont typeface="+mj-lt"/>
                        <a:buNone/>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0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ru-RU"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Экономика және менеджмент</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2</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Кафеддра жұмыс жоспары мен хаттамада қарастырылған сұрақтарды сәйкестендіру керек;Оқытушылардың жеке жұмыс жоспарының орындалуы туралы мағлұматтарды толтыру қажет;ПОҚ біліктілігін және құзыреттілігін арттыру папкасы бойынша былтырғы оқы жылының эл. нұсқа да, қағаз нұсқасы да жоқ</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8298442"/>
                  </a:ext>
                </a:extLst>
              </a:tr>
              <a:tr h="76768">
                <a:tc>
                  <a:txBody>
                    <a:bodyPr/>
                    <a:lstStyle/>
                    <a:p>
                      <a:pPr>
                        <a:lnSpc>
                          <a:spcPct val="115000"/>
                        </a:lnSpc>
                        <a:spcAft>
                          <a:spcPts val="0"/>
                        </a:spcAft>
                      </a:pPr>
                      <a:r>
                        <a:rPr lang="kk-KZ" sz="10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kk-KZ" sz="1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Жалпы</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98</a:t>
                      </a:r>
                      <a:endParaRPr lang="ru-RU" sz="10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59</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39</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0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88+10-</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0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0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8344" marR="83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792850"/>
                  </a:ext>
                </a:extLst>
              </a:tr>
            </a:tbl>
          </a:graphicData>
        </a:graphic>
      </p:graphicFrame>
    </p:spTree>
    <p:extLst>
      <p:ext uri="{BB962C8B-B14F-4D97-AF65-F5344CB8AC3E}">
        <p14:creationId xmlns:p14="http://schemas.microsoft.com/office/powerpoint/2010/main" val="2937696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3"/>
          <a:srcRect r="16473"/>
          <a:stretch/>
        </p:blipFill>
        <p:spPr>
          <a:xfrm>
            <a:off x="7315200" y="357537"/>
            <a:ext cx="4446740" cy="2399820"/>
          </a:xfrm>
          <a:prstGeom prst="rect">
            <a:avLst/>
          </a:prstGeom>
        </p:spPr>
      </p:pic>
      <p:pic>
        <p:nvPicPr>
          <p:cNvPr id="3" name="Рисунок 2"/>
          <p:cNvPicPr>
            <a:picLocks noChangeAspect="1"/>
          </p:cNvPicPr>
          <p:nvPr/>
        </p:nvPicPr>
        <p:blipFill rotWithShape="1">
          <a:blip r:embed="rId4"/>
          <a:srcRect l="14054" r="15607"/>
          <a:stretch/>
        </p:blipFill>
        <p:spPr>
          <a:xfrm>
            <a:off x="3354614" y="357537"/>
            <a:ext cx="3744674" cy="2399820"/>
          </a:xfrm>
          <a:prstGeom prst="rect">
            <a:avLst/>
          </a:prstGeom>
        </p:spPr>
      </p:pic>
      <p:pic>
        <p:nvPicPr>
          <p:cNvPr id="5" name="Рисунок 4"/>
          <p:cNvPicPr>
            <a:picLocks noChangeAspect="1"/>
          </p:cNvPicPr>
          <p:nvPr/>
        </p:nvPicPr>
        <p:blipFill rotWithShape="1">
          <a:blip r:embed="rId5"/>
          <a:srcRect t="44864" b="12395"/>
          <a:stretch/>
        </p:blipFill>
        <p:spPr>
          <a:xfrm>
            <a:off x="5962389" y="2953283"/>
            <a:ext cx="2642992" cy="3438484"/>
          </a:xfrm>
          <a:prstGeom prst="rect">
            <a:avLst/>
          </a:prstGeom>
        </p:spPr>
      </p:pic>
      <p:pic>
        <p:nvPicPr>
          <p:cNvPr id="6" name="Рисунок 5"/>
          <p:cNvPicPr>
            <a:picLocks noChangeAspect="1"/>
          </p:cNvPicPr>
          <p:nvPr/>
        </p:nvPicPr>
        <p:blipFill rotWithShape="1">
          <a:blip r:embed="rId6"/>
          <a:srcRect t="20856" b="4040"/>
          <a:stretch/>
        </p:blipFill>
        <p:spPr>
          <a:xfrm>
            <a:off x="8818111" y="2953283"/>
            <a:ext cx="2943829" cy="3500307"/>
          </a:xfrm>
          <a:prstGeom prst="rect">
            <a:avLst/>
          </a:prstGeom>
        </p:spPr>
      </p:pic>
      <p:pic>
        <p:nvPicPr>
          <p:cNvPr id="7" name="Рисунок 6"/>
          <p:cNvPicPr>
            <a:picLocks noChangeAspect="1"/>
          </p:cNvPicPr>
          <p:nvPr/>
        </p:nvPicPr>
        <p:blipFill rotWithShape="1">
          <a:blip r:embed="rId7"/>
          <a:srcRect l="19562" r="14395" b="4143"/>
          <a:stretch/>
        </p:blipFill>
        <p:spPr>
          <a:xfrm rot="16200000">
            <a:off x="2903236" y="3547652"/>
            <a:ext cx="3438483" cy="2249746"/>
          </a:xfrm>
          <a:prstGeom prst="rect">
            <a:avLst/>
          </a:prstGeom>
        </p:spPr>
      </p:pic>
      <p:pic>
        <p:nvPicPr>
          <p:cNvPr id="8" name="Рисунок 7"/>
          <p:cNvPicPr>
            <a:picLocks noChangeAspect="1"/>
          </p:cNvPicPr>
          <p:nvPr/>
        </p:nvPicPr>
        <p:blipFill rotWithShape="1">
          <a:blip r:embed="rId8"/>
          <a:srcRect l="4163" t="9178" b="25750"/>
          <a:stretch/>
        </p:blipFill>
        <p:spPr>
          <a:xfrm>
            <a:off x="396343" y="851088"/>
            <a:ext cx="2845782" cy="4848376"/>
          </a:xfrm>
          <a:prstGeom prst="rect">
            <a:avLst/>
          </a:prstGeom>
        </p:spPr>
      </p:pic>
      <p:sp>
        <p:nvSpPr>
          <p:cNvPr id="9" name="Прямоугольник 8"/>
          <p:cNvSpPr/>
          <p:nvPr/>
        </p:nvSpPr>
        <p:spPr>
          <a:xfrm>
            <a:off x="8919933" y="2439822"/>
            <a:ext cx="2573461" cy="276999"/>
          </a:xfrm>
          <a:prstGeom prst="rect">
            <a:avLst/>
          </a:prstGeom>
        </p:spPr>
        <p:txBody>
          <a:bodyPr wrap="none">
            <a:spAutoFit/>
          </a:bodyPr>
          <a:lstStyle/>
          <a:p>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Арнайы және әлеуметтік педагогика</a:t>
            </a:r>
            <a:endParaRPr lang="ru-RU" sz="1200" dirty="0"/>
          </a:p>
        </p:txBody>
      </p:sp>
      <p:sp>
        <p:nvSpPr>
          <p:cNvPr id="10" name="Прямоугольник 9"/>
          <p:cNvSpPr/>
          <p:nvPr/>
        </p:nvSpPr>
        <p:spPr>
          <a:xfrm>
            <a:off x="3497604" y="2953283"/>
            <a:ext cx="2214261" cy="276999"/>
          </a:xfrm>
          <a:prstGeom prst="rect">
            <a:avLst/>
          </a:prstGeom>
        </p:spPr>
        <p:txBody>
          <a:bodyPr wrap="none">
            <a:spAutoFit/>
          </a:bodyPr>
          <a:lstStyle/>
          <a:p>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Музыка және көркемдік білім</a:t>
            </a:r>
            <a:endParaRPr lang="ru-RU" sz="1200" dirty="0"/>
          </a:p>
        </p:txBody>
      </p:sp>
      <p:sp>
        <p:nvSpPr>
          <p:cNvPr id="11" name="Прямоугольник 10"/>
          <p:cNvSpPr/>
          <p:nvPr/>
        </p:nvSpPr>
        <p:spPr>
          <a:xfrm>
            <a:off x="736634" y="1102275"/>
            <a:ext cx="240206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Педагогика және психология</a:t>
            </a:r>
            <a:endParaRPr lang="ru-RU" sz="1400" dirty="0"/>
          </a:p>
        </p:txBody>
      </p:sp>
      <p:sp>
        <p:nvSpPr>
          <p:cNvPr id="4" name="Прямоугольник 3"/>
          <p:cNvSpPr/>
          <p:nvPr/>
        </p:nvSpPr>
        <p:spPr>
          <a:xfrm>
            <a:off x="8919933" y="4472603"/>
            <a:ext cx="2926455" cy="461665"/>
          </a:xfrm>
          <a:prstGeom prst="rect">
            <a:avLst/>
          </a:prstGeom>
        </p:spPr>
        <p:txBody>
          <a:bodyPr wrap="square">
            <a:spAutoFit/>
          </a:bodyPr>
          <a:lstStyle/>
          <a:p>
            <a:r>
              <a:rPr lang="ru-RU" sz="1200" dirty="0">
                <a:solidFill>
                  <a:srgbClr val="002060"/>
                </a:solidFill>
                <a:latin typeface="Times New Roman" panose="02020603050405020304" pitchFamily="18" charset="0"/>
                <a:ea typeface="Calibri" panose="020F0502020204030204" pitchFamily="34" charset="0"/>
              </a:rPr>
              <a:t>7M01804-Подготовка специалистов </a:t>
            </a:r>
            <a:endParaRPr lang="ru-RU" sz="1200" dirty="0" smtClean="0">
              <a:solidFill>
                <a:srgbClr val="002060"/>
              </a:solidFill>
              <a:latin typeface="Times New Roman" panose="02020603050405020304" pitchFamily="18" charset="0"/>
              <a:ea typeface="Calibri" panose="020F0502020204030204" pitchFamily="34" charset="0"/>
            </a:endParaRPr>
          </a:p>
          <a:p>
            <a:r>
              <a:rPr lang="ru-RU" sz="1200" dirty="0" smtClean="0">
                <a:solidFill>
                  <a:srgbClr val="002060"/>
                </a:solidFill>
                <a:latin typeface="Times New Roman" panose="02020603050405020304" pitchFamily="18" charset="0"/>
                <a:ea typeface="Calibri" panose="020F0502020204030204" pitchFamily="34" charset="0"/>
              </a:rPr>
              <a:t>по </a:t>
            </a:r>
            <a:r>
              <a:rPr lang="ru-RU" sz="1200" dirty="0">
                <a:solidFill>
                  <a:srgbClr val="002060"/>
                </a:solidFill>
                <a:latin typeface="Times New Roman" panose="02020603050405020304" pitchFamily="18" charset="0"/>
                <a:ea typeface="Calibri" panose="020F0502020204030204" pitchFamily="34" charset="0"/>
              </a:rPr>
              <a:t>социальной и специальной педагогике</a:t>
            </a:r>
            <a:endParaRPr lang="ru-RU" sz="1200" dirty="0">
              <a:solidFill>
                <a:srgbClr val="002060"/>
              </a:solidFill>
            </a:endParaRPr>
          </a:p>
        </p:txBody>
      </p:sp>
    </p:spTree>
    <p:extLst>
      <p:ext uri="{BB962C8B-B14F-4D97-AF65-F5344CB8AC3E}">
        <p14:creationId xmlns:p14="http://schemas.microsoft.com/office/powerpoint/2010/main" val="296913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960914" y="313899"/>
            <a:ext cx="2797874" cy="4203075"/>
          </a:xfrm>
          <a:prstGeom prst="rect">
            <a:avLst/>
          </a:prstGeom>
        </p:spPr>
      </p:pic>
      <p:pic>
        <p:nvPicPr>
          <p:cNvPr id="3" name="Рисунок 2"/>
          <p:cNvPicPr>
            <a:picLocks noChangeAspect="1"/>
          </p:cNvPicPr>
          <p:nvPr/>
        </p:nvPicPr>
        <p:blipFill>
          <a:blip r:embed="rId3"/>
          <a:stretch>
            <a:fillRect/>
          </a:stretch>
        </p:blipFill>
        <p:spPr>
          <a:xfrm>
            <a:off x="379845" y="313899"/>
            <a:ext cx="2384636" cy="4203075"/>
          </a:xfrm>
          <a:prstGeom prst="rect">
            <a:avLst/>
          </a:prstGeom>
        </p:spPr>
      </p:pic>
      <p:pic>
        <p:nvPicPr>
          <p:cNvPr id="4" name="Рисунок 3"/>
          <p:cNvPicPr>
            <a:picLocks noChangeAspect="1"/>
          </p:cNvPicPr>
          <p:nvPr/>
        </p:nvPicPr>
        <p:blipFill rotWithShape="1">
          <a:blip r:embed="rId4"/>
          <a:srcRect l="10970" t="5985" r="11903"/>
          <a:stretch/>
        </p:blipFill>
        <p:spPr>
          <a:xfrm>
            <a:off x="7688853" y="4065610"/>
            <a:ext cx="4202116" cy="2309023"/>
          </a:xfrm>
          <a:prstGeom prst="rect">
            <a:avLst/>
          </a:prstGeom>
        </p:spPr>
      </p:pic>
      <p:pic>
        <p:nvPicPr>
          <p:cNvPr id="7" name="Рисунок 6"/>
          <p:cNvPicPr>
            <a:picLocks noChangeAspect="1"/>
          </p:cNvPicPr>
          <p:nvPr/>
        </p:nvPicPr>
        <p:blipFill rotWithShape="1">
          <a:blip r:embed="rId5"/>
          <a:srcRect l="11604" t="1984" r="24274" b="4165"/>
          <a:stretch/>
        </p:blipFill>
        <p:spPr>
          <a:xfrm>
            <a:off x="7610052" y="420121"/>
            <a:ext cx="4359718" cy="2938510"/>
          </a:xfrm>
          <a:prstGeom prst="rect">
            <a:avLst/>
          </a:prstGeom>
        </p:spPr>
      </p:pic>
      <p:pic>
        <p:nvPicPr>
          <p:cNvPr id="11" name="Рисунок 10"/>
          <p:cNvPicPr>
            <a:picLocks noChangeAspect="1"/>
          </p:cNvPicPr>
          <p:nvPr/>
        </p:nvPicPr>
        <p:blipFill rotWithShape="1">
          <a:blip r:embed="rId6"/>
          <a:srcRect l="10777" r="9199"/>
          <a:stretch/>
        </p:blipFill>
        <p:spPr>
          <a:xfrm>
            <a:off x="421399" y="4283032"/>
            <a:ext cx="3713083" cy="2091601"/>
          </a:xfrm>
          <a:prstGeom prst="rect">
            <a:avLst/>
          </a:prstGeom>
        </p:spPr>
      </p:pic>
      <p:pic>
        <p:nvPicPr>
          <p:cNvPr id="9" name="Рисунок 8"/>
          <p:cNvPicPr>
            <a:picLocks noChangeAspect="1"/>
          </p:cNvPicPr>
          <p:nvPr/>
        </p:nvPicPr>
        <p:blipFill rotWithShape="1">
          <a:blip r:embed="rId7"/>
          <a:srcRect t="16089" b="36173"/>
          <a:stretch/>
        </p:blipFill>
        <p:spPr>
          <a:xfrm>
            <a:off x="4332107" y="3133895"/>
            <a:ext cx="3062994" cy="3243680"/>
          </a:xfrm>
          <a:prstGeom prst="rect">
            <a:avLst/>
          </a:prstGeom>
        </p:spPr>
      </p:pic>
      <p:sp>
        <p:nvSpPr>
          <p:cNvPr id="8" name="Прямоугольник 7"/>
          <p:cNvSpPr/>
          <p:nvPr/>
        </p:nvSpPr>
        <p:spPr>
          <a:xfrm>
            <a:off x="9455529" y="4006033"/>
            <a:ext cx="1989006" cy="276999"/>
          </a:xfrm>
          <a:prstGeom prst="rect">
            <a:avLst/>
          </a:prstGeom>
        </p:spPr>
        <p:txBody>
          <a:bodyPr wrap="none">
            <a:spAutoFit/>
          </a:bodyPr>
          <a:lstStyle/>
          <a:p>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Алғашқы әскери дайындық</a:t>
            </a:r>
            <a:endParaRPr lang="ru-RU" sz="1200" dirty="0"/>
          </a:p>
        </p:txBody>
      </p:sp>
      <p:sp>
        <p:nvSpPr>
          <p:cNvPr id="10" name="Прямоугольник 9"/>
          <p:cNvSpPr/>
          <p:nvPr/>
        </p:nvSpPr>
        <p:spPr>
          <a:xfrm>
            <a:off x="5406095" y="3368113"/>
            <a:ext cx="2042739" cy="276999"/>
          </a:xfrm>
          <a:prstGeom prst="rect">
            <a:avLst/>
          </a:prstGeom>
        </p:spPr>
        <p:txBody>
          <a:bodyPr wrap="none">
            <a:spAutoFit/>
          </a:bodyPr>
          <a:lstStyle/>
          <a:p>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Білім берудегі менеджмент</a:t>
            </a:r>
            <a:endParaRPr lang="ru-RU" sz="1200" dirty="0"/>
          </a:p>
        </p:txBody>
      </p:sp>
      <p:sp>
        <p:nvSpPr>
          <p:cNvPr id="12" name="Прямоугольник 11"/>
          <p:cNvSpPr/>
          <p:nvPr/>
        </p:nvSpPr>
        <p:spPr>
          <a:xfrm>
            <a:off x="1916647" y="422734"/>
            <a:ext cx="877035" cy="276999"/>
          </a:xfrm>
          <a:prstGeom prst="rect">
            <a:avLst/>
          </a:prstGeom>
        </p:spPr>
        <p:txBody>
          <a:bodyPr wrap="none">
            <a:spAutoFit/>
          </a:bodyPr>
          <a:lstStyle/>
          <a:p>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Логопедия</a:t>
            </a:r>
            <a:endParaRPr lang="ru-RU" sz="1200" dirty="0"/>
          </a:p>
        </p:txBody>
      </p:sp>
      <p:sp>
        <p:nvSpPr>
          <p:cNvPr id="13" name="Прямоугольник 12"/>
          <p:cNvSpPr/>
          <p:nvPr/>
        </p:nvSpPr>
        <p:spPr>
          <a:xfrm>
            <a:off x="2036863" y="4348291"/>
            <a:ext cx="2042739" cy="276999"/>
          </a:xfrm>
          <a:prstGeom prst="rect">
            <a:avLst/>
          </a:prstGeom>
        </p:spPr>
        <p:txBody>
          <a:bodyPr wrap="none">
            <a:spAutoFit/>
          </a:bodyPr>
          <a:lstStyle/>
          <a:p>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Білім берудегі менеджмент</a:t>
            </a:r>
            <a:endParaRPr lang="ru-RU" sz="1200" dirty="0"/>
          </a:p>
        </p:txBody>
      </p:sp>
    </p:spTree>
    <p:extLst>
      <p:ext uri="{BB962C8B-B14F-4D97-AF65-F5344CB8AC3E}">
        <p14:creationId xmlns:p14="http://schemas.microsoft.com/office/powerpoint/2010/main" val="34948799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7211" y="1426387"/>
            <a:ext cx="7541623" cy="4154984"/>
          </a:xfrm>
          <a:prstGeom prst="rect">
            <a:avLst/>
          </a:prstGeom>
          <a:ln w="3175">
            <a:solidFill>
              <a:srgbClr val="FF0000"/>
            </a:solidFill>
          </a:ln>
        </p:spPr>
        <p:txBody>
          <a:bodyPr wrap="square">
            <a:spAutoFit/>
          </a:bodyPr>
          <a:lstStyle/>
          <a:p>
            <a:pPr algn="ctr"/>
            <a:r>
              <a:rPr lang="kk-KZ" sz="2400" b="1" dirty="0">
                <a:solidFill>
                  <a:srgbClr val="002060"/>
                </a:solidFill>
                <a:latin typeface="Times New Roman" panose="02020603050405020304" pitchFamily="18" charset="0"/>
                <a:ea typeface="Times New Roman" panose="02020603050405020304" pitchFamily="18" charset="0"/>
              </a:rPr>
              <a:t>Ішкі аудиттің </a:t>
            </a:r>
            <a:r>
              <a:rPr lang="en-US" sz="2400" b="1" dirty="0">
                <a:solidFill>
                  <a:srgbClr val="002060"/>
                </a:solidFill>
                <a:latin typeface="Times New Roman" panose="02020603050405020304" pitchFamily="18" charset="0"/>
                <a:ea typeface="Times New Roman" panose="02020603050405020304" pitchFamily="18" charset="0"/>
              </a:rPr>
              <a:t>II </a:t>
            </a:r>
            <a:r>
              <a:rPr lang="kk-KZ" sz="2400" b="1" dirty="0">
                <a:solidFill>
                  <a:srgbClr val="002060"/>
                </a:solidFill>
                <a:latin typeface="Times New Roman" panose="02020603050405020304" pitchFamily="18" charset="0"/>
                <a:ea typeface="Times New Roman" panose="02020603050405020304" pitchFamily="18" charset="0"/>
              </a:rPr>
              <a:t>кезеңі</a:t>
            </a:r>
          </a:p>
          <a:p>
            <a:pPr algn="ctr"/>
            <a:endParaRPr lang="en-US" sz="2400" b="1" dirty="0">
              <a:solidFill>
                <a:srgbClr val="002060"/>
              </a:solidFill>
              <a:latin typeface="Times New Roman" panose="02020603050405020304" pitchFamily="18" charset="0"/>
              <a:ea typeface="Times New Roman" panose="02020603050405020304" pitchFamily="18" charset="0"/>
            </a:endParaRPr>
          </a:p>
          <a:p>
            <a:pPr marL="171450" indent="-171450">
              <a:spcAft>
                <a:spcPts val="0"/>
              </a:spcAft>
              <a:buFont typeface="Wingdings" panose="05000000000000000000" pitchFamily="2" charset="2"/>
              <a:buChar char="§"/>
            </a:pPr>
            <a:r>
              <a:rPr lang="en-US" sz="2400" dirty="0" smtClean="0">
                <a:solidFill>
                  <a:srgbClr val="002060"/>
                </a:solidFill>
                <a:latin typeface="Times New Roman" panose="02020603050405020304" pitchFamily="18" charset="0"/>
                <a:ea typeface="Times New Roman" panose="02020603050405020304" pitchFamily="18" charset="0"/>
              </a:rPr>
              <a:t>89 </a:t>
            </a:r>
            <a:r>
              <a:rPr lang="kk-KZ" sz="2400" dirty="0" smtClean="0">
                <a:solidFill>
                  <a:srgbClr val="002060"/>
                </a:solidFill>
                <a:latin typeface="Times New Roman" panose="02020603050405020304" pitchFamily="18" charset="0"/>
                <a:ea typeface="Times New Roman" panose="02020603050405020304" pitchFamily="18" charset="0"/>
              </a:rPr>
              <a:t>құрылымдық бөлімдерде 5-9 </a:t>
            </a:r>
            <a:r>
              <a:rPr lang="kk-KZ" sz="2400" dirty="0">
                <a:solidFill>
                  <a:srgbClr val="002060"/>
                </a:solidFill>
                <a:latin typeface="Times New Roman" panose="02020603050405020304" pitchFamily="18" charset="0"/>
                <a:ea typeface="Times New Roman" panose="02020603050405020304" pitchFamily="18" charset="0"/>
              </a:rPr>
              <a:t>ақпан аралығында кешенді ішкі аудит ұйымдастырылды. </a:t>
            </a:r>
          </a:p>
          <a:p>
            <a:pPr marL="171450" indent="-171450">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Times New Roman" panose="02020603050405020304" pitchFamily="18" charset="0"/>
              </a:rPr>
              <a:t>Университет оқытушылары мен қызметкерлерінен </a:t>
            </a:r>
            <a:r>
              <a:rPr lang="kk-KZ" sz="2400" dirty="0" smtClean="0">
                <a:solidFill>
                  <a:srgbClr val="002060"/>
                </a:solidFill>
                <a:latin typeface="Times New Roman" panose="02020603050405020304" pitchFamily="18" charset="0"/>
                <a:ea typeface="Times New Roman" panose="02020603050405020304" pitchFamily="18" charset="0"/>
              </a:rPr>
              <a:t>5 </a:t>
            </a:r>
            <a:r>
              <a:rPr lang="kk-KZ" sz="2400" dirty="0">
                <a:solidFill>
                  <a:srgbClr val="002060"/>
                </a:solidFill>
                <a:latin typeface="Times New Roman" panose="02020603050405020304" pitchFamily="18" charset="0"/>
                <a:ea typeface="Times New Roman" panose="02020603050405020304" pitchFamily="18" charset="0"/>
              </a:rPr>
              <a:t>аудиторлық топ ішкі тексерулер жүргізді. </a:t>
            </a:r>
            <a:endParaRPr lang="kk-KZ" sz="2400" dirty="0" smtClean="0">
              <a:solidFill>
                <a:srgbClr val="002060"/>
              </a:solidFill>
              <a:latin typeface="Times New Roman" panose="02020603050405020304" pitchFamily="18" charset="0"/>
              <a:ea typeface="Times New Roman" panose="02020603050405020304" pitchFamily="18" charset="0"/>
            </a:endParaRPr>
          </a:p>
          <a:p>
            <a:pPr marL="171450" indent="-171450">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Аудит </a:t>
            </a:r>
            <a:r>
              <a:rPr lang="kk-KZ" sz="2400" dirty="0">
                <a:solidFill>
                  <a:srgbClr val="002060"/>
                </a:solidFill>
                <a:latin typeface="Times New Roman" panose="02020603050405020304" pitchFamily="18" charset="0"/>
                <a:ea typeface="Times New Roman" panose="02020603050405020304" pitchFamily="18" charset="0"/>
              </a:rPr>
              <a:t>барысында </a:t>
            </a:r>
            <a:r>
              <a:rPr lang="kk-KZ" sz="2400" dirty="0" smtClean="0">
                <a:solidFill>
                  <a:srgbClr val="002060"/>
                </a:solidFill>
                <a:latin typeface="Times New Roman" panose="02020603050405020304" pitchFamily="18" charset="0"/>
                <a:ea typeface="Times New Roman" panose="02020603050405020304" pitchFamily="18" charset="0"/>
              </a:rPr>
              <a:t>67 құрылымға </a:t>
            </a:r>
            <a:r>
              <a:rPr lang="en-US" sz="2400" dirty="0" smtClean="0">
                <a:solidFill>
                  <a:srgbClr val="002060"/>
                </a:solidFill>
                <a:latin typeface="Times New Roman" panose="02020603050405020304" pitchFamily="18" charset="0"/>
                <a:ea typeface="Times New Roman" panose="02020603050405020304" pitchFamily="18" charset="0"/>
              </a:rPr>
              <a:t>168</a:t>
            </a:r>
            <a:r>
              <a:rPr lang="kk-KZ" sz="2400" dirty="0" smtClean="0">
                <a:solidFill>
                  <a:srgbClr val="FF0000"/>
                </a:solidFill>
                <a:latin typeface="Times New Roman" panose="02020603050405020304" pitchFamily="18" charset="0"/>
                <a:ea typeface="Times New Roman" panose="02020603050405020304" pitchFamily="18" charset="0"/>
              </a:rPr>
              <a:t> </a:t>
            </a:r>
            <a:r>
              <a:rPr lang="kk-KZ" sz="2400" dirty="0">
                <a:solidFill>
                  <a:srgbClr val="002060"/>
                </a:solidFill>
                <a:latin typeface="Times New Roman" panose="02020603050405020304" pitchFamily="18" charset="0"/>
                <a:ea typeface="Times New Roman" panose="02020603050405020304" pitchFamily="18" charset="0"/>
              </a:rPr>
              <a:t>сәйкессіздік актісі түзілді. Олардың </a:t>
            </a:r>
            <a:r>
              <a:rPr lang="kk-KZ" sz="2400" dirty="0" smtClean="0">
                <a:solidFill>
                  <a:srgbClr val="002060"/>
                </a:solidFill>
                <a:latin typeface="Times New Roman" panose="02020603050405020304" pitchFamily="18" charset="0"/>
                <a:ea typeface="Times New Roman" panose="02020603050405020304" pitchFamily="18" charset="0"/>
              </a:rPr>
              <a:t>87-і </a:t>
            </a:r>
            <a:r>
              <a:rPr lang="kk-KZ" sz="2400" dirty="0">
                <a:solidFill>
                  <a:srgbClr val="002060"/>
                </a:solidFill>
                <a:latin typeface="Times New Roman" panose="02020603050405020304" pitchFamily="18" charset="0"/>
                <a:ea typeface="Times New Roman" panose="02020603050405020304" pitchFamily="18" charset="0"/>
              </a:rPr>
              <a:t>– елеулі, </a:t>
            </a:r>
            <a:r>
              <a:rPr lang="kk-KZ" sz="2400" dirty="0" smtClean="0">
                <a:solidFill>
                  <a:srgbClr val="002060"/>
                </a:solidFill>
                <a:latin typeface="Times New Roman" panose="02020603050405020304" pitchFamily="18" charset="0"/>
                <a:ea typeface="Times New Roman" panose="02020603050405020304" pitchFamily="18" charset="0"/>
              </a:rPr>
              <a:t>81-і – </a:t>
            </a:r>
            <a:r>
              <a:rPr lang="kk-KZ" sz="2400" dirty="0">
                <a:solidFill>
                  <a:srgbClr val="002060"/>
                </a:solidFill>
                <a:latin typeface="Times New Roman" panose="02020603050405020304" pitchFamily="18" charset="0"/>
                <a:ea typeface="Times New Roman" panose="02020603050405020304" pitchFamily="18" charset="0"/>
              </a:rPr>
              <a:t>елеусіз сәйкессіздіктер</a:t>
            </a:r>
            <a:r>
              <a:rPr lang="kk-KZ" sz="2400" dirty="0" smtClean="0">
                <a:solidFill>
                  <a:srgbClr val="002060"/>
                </a:solidFill>
                <a:latin typeface="Times New Roman" panose="02020603050405020304" pitchFamily="18" charset="0"/>
                <a:ea typeface="Times New Roman" panose="02020603050405020304" pitchFamily="18" charset="0"/>
              </a:rPr>
              <a:t>.</a:t>
            </a:r>
          </a:p>
          <a:p>
            <a:pPr marL="171450" indent="-171450">
              <a:buFont typeface="Wingdings" panose="05000000000000000000" pitchFamily="2" charset="2"/>
              <a:buChar char="§"/>
            </a:pPr>
            <a:r>
              <a:rPr lang="kk-KZ" sz="2400" dirty="0">
                <a:solidFill>
                  <a:srgbClr val="002060"/>
                </a:solidFill>
                <a:latin typeface="Times New Roman" panose="02020603050405020304" pitchFamily="18" charset="0"/>
                <a:cs typeface="Times New Roman" panose="02020603050405020304" pitchFamily="18" charset="0"/>
              </a:rPr>
              <a:t>Жойылған сәйкессіздік актілерінің саны - </a:t>
            </a:r>
            <a:r>
              <a:rPr lang="en-US" sz="2400" dirty="0" smtClean="0">
                <a:solidFill>
                  <a:srgbClr val="002060"/>
                </a:solidFill>
                <a:latin typeface="Times New Roman" panose="02020603050405020304" pitchFamily="18" charset="0"/>
                <a:cs typeface="Times New Roman" panose="02020603050405020304" pitchFamily="18" charset="0"/>
              </a:rPr>
              <a:t>109</a:t>
            </a:r>
            <a:r>
              <a:rPr lang="ru-RU" sz="2400" dirty="0" smtClean="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a:t>
            </a:r>
            <a:r>
              <a:rPr lang="en-US" sz="2400" dirty="0" smtClean="0">
                <a:solidFill>
                  <a:srgbClr val="002060"/>
                </a:solidFill>
                <a:latin typeface="Times New Roman" panose="02020603050405020304" pitchFamily="18" charset="0"/>
                <a:cs typeface="Times New Roman" panose="02020603050405020304" pitchFamily="18" charset="0"/>
              </a:rPr>
              <a:t>65 </a:t>
            </a:r>
            <a:r>
              <a:rPr lang="ru-RU" sz="2400" dirty="0">
                <a:solidFill>
                  <a:srgbClr val="002060"/>
                </a:solidFill>
                <a:latin typeface="Times New Roman" panose="02020603050405020304" pitchFamily="18" charset="0"/>
                <a:cs typeface="Times New Roman" panose="02020603050405020304" pitchFamily="18" charset="0"/>
              </a:rPr>
              <a:t>%</a:t>
            </a:r>
            <a:r>
              <a:rPr lang="en-US" sz="2400" dirty="0" smtClean="0">
                <a:solidFill>
                  <a:srgbClr val="002060"/>
                </a:solidFill>
                <a:latin typeface="Times New Roman" panose="02020603050405020304" pitchFamily="18" charset="0"/>
                <a:cs typeface="Times New Roman" panose="02020603050405020304" pitchFamily="18" charset="0"/>
              </a:rPr>
              <a:t>)</a:t>
            </a:r>
            <a:endParaRPr lang="kk-KZ" sz="2400" dirty="0" smtClean="0">
              <a:solidFill>
                <a:srgbClr val="002060"/>
              </a:solidFill>
              <a:latin typeface="Times New Roman" panose="02020603050405020304" pitchFamily="18" charset="0"/>
              <a:cs typeface="Times New Roman" panose="02020603050405020304" pitchFamily="18" charset="0"/>
            </a:endParaRPr>
          </a:p>
          <a:p>
            <a:endParaRPr lang="kk-KZ" sz="2400" b="1" dirty="0">
              <a:solidFill>
                <a:srgbClr val="002060"/>
              </a:solidFill>
              <a:latin typeface="Times New Roman" panose="02020603050405020304" pitchFamily="18" charset="0"/>
              <a:ea typeface="Times New Roman" panose="02020603050405020304" pitchFamily="18" charset="0"/>
            </a:endParaRPr>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0166" y="2172244"/>
            <a:ext cx="1933575"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CECFF031-B18C-345B-F947-DD75395C7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51" y="285004"/>
            <a:ext cx="1735921" cy="446252"/>
          </a:xfrm>
          <a:prstGeom prst="rect">
            <a:avLst/>
          </a:prstGeom>
        </p:spPr>
      </p:pic>
    </p:spTree>
    <p:extLst>
      <p:ext uri="{BB962C8B-B14F-4D97-AF65-F5344CB8AC3E}">
        <p14:creationId xmlns:p14="http://schemas.microsoft.com/office/powerpoint/2010/main" val="4290779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283359306"/>
              </p:ext>
            </p:extLst>
          </p:nvPr>
        </p:nvGraphicFramePr>
        <p:xfrm>
          <a:off x="337350" y="248576"/>
          <a:ext cx="11611994" cy="6336946"/>
        </p:xfrm>
        <a:graphic>
          <a:graphicData uri="http://schemas.openxmlformats.org/drawingml/2006/table">
            <a:tbl>
              <a:tblPr firstRow="1" firstCol="1" lastRow="1" lastCol="1" bandRow="1" bandCol="1">
                <a:tableStyleId>{5C22544A-7EE6-4342-B048-85BDC9FD1C3A}</a:tableStyleId>
              </a:tblPr>
              <a:tblGrid>
                <a:gridCol w="1171854">
                  <a:extLst>
                    <a:ext uri="{9D8B030D-6E8A-4147-A177-3AD203B41FA5}">
                      <a16:colId xmlns:a16="http://schemas.microsoft.com/office/drawing/2014/main" val="1132219547"/>
                    </a:ext>
                  </a:extLst>
                </a:gridCol>
                <a:gridCol w="1491448">
                  <a:extLst>
                    <a:ext uri="{9D8B030D-6E8A-4147-A177-3AD203B41FA5}">
                      <a16:colId xmlns:a16="http://schemas.microsoft.com/office/drawing/2014/main" val="4234928100"/>
                    </a:ext>
                  </a:extLst>
                </a:gridCol>
                <a:gridCol w="3657600">
                  <a:extLst>
                    <a:ext uri="{9D8B030D-6E8A-4147-A177-3AD203B41FA5}">
                      <a16:colId xmlns:a16="http://schemas.microsoft.com/office/drawing/2014/main" val="1650658260"/>
                    </a:ext>
                  </a:extLst>
                </a:gridCol>
                <a:gridCol w="1145220">
                  <a:extLst>
                    <a:ext uri="{9D8B030D-6E8A-4147-A177-3AD203B41FA5}">
                      <a16:colId xmlns:a16="http://schemas.microsoft.com/office/drawing/2014/main" val="3526864470"/>
                    </a:ext>
                  </a:extLst>
                </a:gridCol>
                <a:gridCol w="1171852">
                  <a:extLst>
                    <a:ext uri="{9D8B030D-6E8A-4147-A177-3AD203B41FA5}">
                      <a16:colId xmlns:a16="http://schemas.microsoft.com/office/drawing/2014/main" val="1548946835"/>
                    </a:ext>
                  </a:extLst>
                </a:gridCol>
                <a:gridCol w="1003177">
                  <a:extLst>
                    <a:ext uri="{9D8B030D-6E8A-4147-A177-3AD203B41FA5}">
                      <a16:colId xmlns:a16="http://schemas.microsoft.com/office/drawing/2014/main" val="2141117468"/>
                    </a:ext>
                  </a:extLst>
                </a:gridCol>
                <a:gridCol w="837922">
                  <a:extLst>
                    <a:ext uri="{9D8B030D-6E8A-4147-A177-3AD203B41FA5}">
                      <a16:colId xmlns:a16="http://schemas.microsoft.com/office/drawing/2014/main" val="2949850542"/>
                    </a:ext>
                  </a:extLst>
                </a:gridCol>
                <a:gridCol w="1132921">
                  <a:extLst>
                    <a:ext uri="{9D8B030D-6E8A-4147-A177-3AD203B41FA5}">
                      <a16:colId xmlns:a16="http://schemas.microsoft.com/office/drawing/2014/main" val="3006409656"/>
                    </a:ext>
                  </a:extLst>
                </a:gridCol>
              </a:tblGrid>
              <a:tr h="142042">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Аудиторлық топ </a:t>
                      </a:r>
                      <a:r>
                        <a:rPr lang="kk-KZ"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Топ </a:t>
                      </a:r>
                      <a:r>
                        <a:rPr lang="kk-KZ" sz="1400" dirty="0">
                          <a:effectLst/>
                          <a:latin typeface="Times New Roman" panose="02020603050405020304" pitchFamily="18" charset="0"/>
                          <a:cs typeface="Times New Roman" panose="02020603050405020304" pitchFamily="18" charset="0"/>
                        </a:rPr>
                        <a:t>жетекшілері</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a:effectLst/>
                          <a:latin typeface="Times New Roman" panose="02020603050405020304" pitchFamily="18" charset="0"/>
                          <a:cs typeface="Times New Roman" panose="02020603050405020304" pitchFamily="18" charset="0"/>
                        </a:rPr>
                        <a:t>Аудиторлар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ҚБ </a:t>
                      </a:r>
                      <a:r>
                        <a:rPr lang="kk-KZ" sz="1400" dirty="0">
                          <a:effectLst/>
                          <a:latin typeface="Times New Roman" panose="02020603050405020304" pitchFamily="18" charset="0"/>
                          <a:cs typeface="Times New Roman" panose="02020603050405020304" pitchFamily="18" charset="0"/>
                        </a:rPr>
                        <a:t>саны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Елеулі</a:t>
                      </a: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Елеусіз</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Жалпы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indent="-46355"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ҚБ</a:t>
                      </a:r>
                      <a:r>
                        <a:rPr lang="en-US" sz="1400" dirty="0" smtClean="0">
                          <a:effectLst/>
                          <a:latin typeface="Times New Roman" panose="02020603050405020304" pitchFamily="18" charset="0"/>
                          <a:cs typeface="Times New Roman" panose="02020603050405020304" pitchFamily="18" charset="0"/>
                        </a:rPr>
                        <a:t>/</a:t>
                      </a:r>
                      <a:r>
                        <a:rPr lang="kk-KZ" sz="1400" dirty="0" smtClean="0">
                          <a:effectLst/>
                          <a:latin typeface="Times New Roman" panose="02020603050405020304" pitchFamily="18" charset="0"/>
                          <a:cs typeface="Times New Roman" panose="02020603050405020304" pitchFamily="18" charset="0"/>
                        </a:rPr>
                        <a:t>акт саны қатынасы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extLst>
                  <a:ext uri="{0D108BD9-81ED-4DB2-BD59-A6C34878D82A}">
                    <a16:rowId xmlns:a16="http://schemas.microsoft.com/office/drawing/2014/main" val="2055313725"/>
                  </a:ext>
                </a:extLst>
              </a:tr>
              <a:tr h="788519">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rowSpan="2">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Дарибаев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Жанали</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smtClean="0">
                          <a:solidFill>
                            <a:srgbClr val="002060"/>
                          </a:solidFill>
                          <a:effectLst/>
                          <a:latin typeface="Times New Roman" panose="02020603050405020304" pitchFamily="18" charset="0"/>
                          <a:cs typeface="Times New Roman" panose="02020603050405020304" pitchFamily="18" charset="0"/>
                        </a:rPr>
                        <a:t>Еркинбекович</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smtClean="0">
                          <a:solidFill>
                            <a:srgbClr val="002060"/>
                          </a:solidFill>
                          <a:effectLst/>
                          <a:latin typeface="Times New Roman" panose="02020603050405020304" pitchFamily="18" charset="0"/>
                          <a:cs typeface="Times New Roman" panose="02020603050405020304" pitchFamily="18" charset="0"/>
                        </a:rPr>
                        <a:t>Балкибаева</a:t>
                      </a:r>
                      <a:r>
                        <a:rPr lang="ru-RU" sz="1300" dirty="0" smtClean="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Гулзира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Амангельдиевна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Успанова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Каировна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a:solidFill>
                            <a:srgbClr val="002060"/>
                          </a:solidFill>
                          <a:effectLst/>
                          <a:latin typeface="Times New Roman" panose="02020603050405020304" pitchFamily="18" charset="0"/>
                          <a:cs typeface="Times New Roman" panose="02020603050405020304" pitchFamily="18" charset="0"/>
                        </a:rPr>
                        <a:t>Юнусова </a:t>
                      </a:r>
                      <a:r>
                        <a:rPr lang="ru-RU" sz="1300" dirty="0" err="1">
                          <a:solidFill>
                            <a:srgbClr val="002060"/>
                          </a:solidFill>
                          <a:effectLst/>
                          <a:latin typeface="Times New Roman" panose="02020603050405020304" pitchFamily="18" charset="0"/>
                          <a:cs typeface="Times New Roman" panose="02020603050405020304" pitchFamily="18" charset="0"/>
                        </a:rPr>
                        <a:t>Рамина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Батыржановна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Маткурбанова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Жадра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Давлатбайқызы</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9</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endParaRPr lang="kk-KZ" sz="1400" dirty="0" smtClean="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3</a:t>
                      </a: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rowSpan="2">
                  <a:txBody>
                    <a:bodyPr/>
                    <a:lstStyle/>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35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1992616100"/>
                  </a:ext>
                </a:extLst>
              </a:tr>
              <a:tr h="864373">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vMerge="1">
                  <a:txBody>
                    <a:bodyPr/>
                    <a:lstStyle/>
                    <a:p>
                      <a:endParaRPr lang="ru-RU"/>
                    </a:p>
                  </a:txBody>
                  <a:tcPr/>
                </a:tc>
                <a:tc>
                  <a:txBody>
                    <a:bodyPr/>
                    <a:lstStyle/>
                    <a:p>
                      <a:pPr>
                        <a:lnSpc>
                          <a:spcPct val="115000"/>
                        </a:lnSpc>
                        <a:spcAft>
                          <a:spcPts val="0"/>
                        </a:spcAft>
                      </a:pPr>
                      <a:r>
                        <a:rPr lang="ru-RU" sz="1300" dirty="0" err="1" smtClean="0">
                          <a:solidFill>
                            <a:srgbClr val="002060"/>
                          </a:solidFill>
                          <a:effectLst/>
                          <a:latin typeface="Times New Roman" panose="02020603050405020304" pitchFamily="18" charset="0"/>
                          <a:cs typeface="Times New Roman" panose="02020603050405020304" pitchFamily="18" charset="0"/>
                        </a:rPr>
                        <a:t>Шокимова</a:t>
                      </a:r>
                      <a:r>
                        <a:rPr lang="ru-RU" sz="1300" dirty="0" smtClean="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Жаннат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Казиевна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Тенизбаева</a:t>
                      </a:r>
                      <a:r>
                        <a:rPr lang="ru-RU" sz="1300" dirty="0">
                          <a:solidFill>
                            <a:srgbClr val="002060"/>
                          </a:solidFill>
                          <a:effectLst/>
                          <a:latin typeface="Times New Roman" panose="02020603050405020304" pitchFamily="18" charset="0"/>
                          <a:cs typeface="Times New Roman" panose="02020603050405020304" pitchFamily="18" charset="0"/>
                        </a:rPr>
                        <a:t> Джазира </a:t>
                      </a:r>
                      <a:r>
                        <a:rPr lang="ru-RU" sz="1300" dirty="0" err="1">
                          <a:solidFill>
                            <a:srgbClr val="002060"/>
                          </a:solidFill>
                          <a:effectLst/>
                          <a:latin typeface="Times New Roman" panose="02020603050405020304" pitchFamily="18" charset="0"/>
                          <a:cs typeface="Times New Roman" panose="02020603050405020304" pitchFamily="18" charset="0"/>
                        </a:rPr>
                        <a:t>Сатыбалдиевна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Келесова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Уржамал</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Сагимбековна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Жатканбаева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Айнур</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Орынбасаровна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r>
                        <a:rPr lang="kk-KZ" sz="1400" dirty="0" smtClean="0">
                          <a:solidFill>
                            <a:srgbClr val="002060"/>
                          </a:solidFill>
                          <a:effectLst/>
                          <a:latin typeface="Times New Roman" panose="02020603050405020304" pitchFamily="18" charset="0"/>
                          <a:cs typeface="Times New Roman" panose="02020603050405020304" pitchFamily="18" charset="0"/>
                        </a:rPr>
                        <a:t>15</a:t>
                      </a:r>
                      <a:endParaRPr lang="ru-RU" sz="1400" dirty="0">
                        <a:solidFill>
                          <a:srgbClr val="002060"/>
                        </a:solidFill>
                        <a:effectLst/>
                        <a:latin typeface="Times New Roman" panose="02020603050405020304" pitchFamily="18"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16</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vMerge="1">
                  <a:txBody>
                    <a:bodyPr/>
                    <a:lstStyle/>
                    <a:p>
                      <a:endParaRPr lang="ru-RU"/>
                    </a:p>
                  </a:txBody>
                  <a:tcPr/>
                </a:tc>
                <a:extLst>
                  <a:ext uri="{0D108BD9-81ED-4DB2-BD59-A6C34878D82A}">
                    <a16:rowId xmlns:a16="http://schemas.microsoft.com/office/drawing/2014/main" val="411048658"/>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Балкибаева</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Гулзира Амангелдиевна</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Абрахманова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Айгуль</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Турсынбаевна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Нусупова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Асима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Женисбековна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Толкумбекова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Айжан</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Кайратовна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Кульбаева</a:t>
                      </a:r>
                      <a:r>
                        <a:rPr lang="ru-RU" sz="1300" dirty="0">
                          <a:solidFill>
                            <a:srgbClr val="002060"/>
                          </a:solidFill>
                          <a:effectLst/>
                          <a:latin typeface="Times New Roman" panose="02020603050405020304" pitchFamily="18" charset="0"/>
                          <a:cs typeface="Times New Roman" panose="02020603050405020304" pitchFamily="18" charset="0"/>
                        </a:rPr>
                        <a:t> Дина </a:t>
                      </a:r>
                      <a:r>
                        <a:rPr lang="ru-RU" sz="1300" dirty="0" err="1">
                          <a:solidFill>
                            <a:srgbClr val="002060"/>
                          </a:solidFill>
                          <a:effectLst/>
                          <a:latin typeface="Times New Roman" panose="02020603050405020304" pitchFamily="18" charset="0"/>
                          <a:cs typeface="Times New Roman" panose="02020603050405020304" pitchFamily="18" charset="0"/>
                        </a:rPr>
                        <a:t>Дюсебаевна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en-US" sz="1400" dirty="0" smtClean="0">
                          <a:solidFill>
                            <a:srgbClr val="002060"/>
                          </a:solidFill>
                          <a:effectLst/>
                          <a:latin typeface="Times New Roman" panose="02020603050405020304" pitchFamily="18" charset="0"/>
                          <a:cs typeface="Times New Roman" panose="02020603050405020304" pitchFamily="18" charset="0"/>
                        </a:rPr>
                        <a:t>6/2</a:t>
                      </a:r>
                      <a:r>
                        <a:rPr lang="kk-KZ" sz="1400" dirty="0" smtClean="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2244869198"/>
                  </a:ext>
                </a:extLst>
              </a:tr>
              <a:tr h="596642">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Успанова</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Жанат</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Каировна </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 </a:t>
                      </a:r>
                      <a:endParaRPr lang="ru-RU" sz="1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Джакишева</a:t>
                      </a:r>
                      <a:r>
                        <a:rPr lang="ru-RU" sz="1300" dirty="0">
                          <a:solidFill>
                            <a:srgbClr val="002060"/>
                          </a:solidFill>
                          <a:effectLst/>
                          <a:latin typeface="Times New Roman" panose="02020603050405020304" pitchFamily="18" charset="0"/>
                          <a:cs typeface="Times New Roman" panose="02020603050405020304" pitchFamily="18" charset="0"/>
                        </a:rPr>
                        <a:t> Лейла </a:t>
                      </a:r>
                      <a:r>
                        <a:rPr lang="ru-RU" sz="1300" dirty="0" err="1">
                          <a:solidFill>
                            <a:srgbClr val="002060"/>
                          </a:solidFill>
                          <a:effectLst/>
                          <a:latin typeface="Times New Roman" panose="02020603050405020304" pitchFamily="18" charset="0"/>
                          <a:cs typeface="Times New Roman" panose="02020603050405020304" pitchFamily="18" charset="0"/>
                        </a:rPr>
                        <a:t>Колчабаевна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Бауберикова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Айжан</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Баубериковна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Игликова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Асель</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Нурмаханбетовна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Кенжебаева</a:t>
                      </a:r>
                      <a:r>
                        <a:rPr lang="ru-RU" sz="1300" dirty="0">
                          <a:solidFill>
                            <a:srgbClr val="002060"/>
                          </a:solidFill>
                          <a:effectLst/>
                          <a:latin typeface="Times New Roman" panose="02020603050405020304" pitchFamily="18" charset="0"/>
                          <a:cs typeface="Times New Roman" panose="02020603050405020304" pitchFamily="18" charset="0"/>
                        </a:rPr>
                        <a:t> Марина </a:t>
                      </a:r>
                      <a:r>
                        <a:rPr lang="ru-RU" sz="1300" dirty="0" err="1">
                          <a:solidFill>
                            <a:srgbClr val="002060"/>
                          </a:solidFill>
                          <a:effectLst/>
                          <a:latin typeface="Times New Roman" panose="02020603050405020304" pitchFamily="18" charset="0"/>
                          <a:cs typeface="Times New Roman" panose="02020603050405020304" pitchFamily="18" charset="0"/>
                        </a:rPr>
                        <a:t>Толеуовна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ea typeface="+mn-ea"/>
                          <a:cs typeface="Times New Roman" panose="02020603050405020304" pitchFamily="18" charset="0"/>
                        </a:rPr>
                        <a:t>13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36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36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970976706"/>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Юнусова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Рамина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Бауыржановна</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Есмаханова</a:t>
                      </a:r>
                      <a:r>
                        <a:rPr lang="ru-RU" sz="1300" dirty="0">
                          <a:solidFill>
                            <a:srgbClr val="002060"/>
                          </a:solidFill>
                          <a:effectLst/>
                          <a:latin typeface="Times New Roman" panose="02020603050405020304" pitchFamily="18" charset="0"/>
                          <a:cs typeface="Times New Roman" panose="02020603050405020304" pitchFamily="18" charset="0"/>
                        </a:rPr>
                        <a:t> Лаура </a:t>
                      </a:r>
                      <a:r>
                        <a:rPr lang="ru-RU" sz="1300" dirty="0" err="1">
                          <a:solidFill>
                            <a:srgbClr val="002060"/>
                          </a:solidFill>
                          <a:effectLst/>
                          <a:latin typeface="Times New Roman" panose="02020603050405020304" pitchFamily="18" charset="0"/>
                          <a:cs typeface="Times New Roman" panose="02020603050405020304" pitchFamily="18" charset="0"/>
                        </a:rPr>
                        <a:t>Нурлановна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a:solidFill>
                            <a:srgbClr val="002060"/>
                          </a:solidFill>
                          <a:effectLst/>
                          <a:latin typeface="Times New Roman" panose="02020603050405020304" pitchFamily="18" charset="0"/>
                          <a:cs typeface="Times New Roman" panose="02020603050405020304" pitchFamily="18" charset="0"/>
                        </a:rPr>
                        <a:t>Иванникова Наталья Викторовна</a:t>
                      </a: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Джоланов</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Ермек</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Ермекович</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Оспанова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Перизат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Абыловна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smtClean="0">
                          <a:solidFill>
                            <a:srgbClr val="002060"/>
                          </a:solidFill>
                          <a:effectLst/>
                          <a:latin typeface="Times New Roman" panose="02020603050405020304" pitchFamily="18" charset="0"/>
                          <a:cs typeface="Times New Roman" panose="02020603050405020304" pitchFamily="18" charset="0"/>
                        </a:rPr>
                        <a:t>35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35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1977964182"/>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Маткурбанова</a:t>
                      </a:r>
                      <a:r>
                        <a:rPr lang="ru-RU" sz="1400" b="1" dirty="0">
                          <a:solidFill>
                            <a:srgbClr val="002060"/>
                          </a:solidFill>
                          <a:effectLst/>
                          <a:latin typeface="Times New Roman" panose="02020603050405020304" pitchFamily="18" charset="0"/>
                          <a:cs typeface="Times New Roman" panose="02020603050405020304" pitchFamily="18" charset="0"/>
                        </a:rPr>
                        <a:t> </a:t>
                      </a:r>
                    </a:p>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Жадра</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Давлатбайқызы</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Барнаханова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Қарлығаш</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Турехановна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Сейтбекова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Гүлназия</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Аташбековна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Ораз</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Гулзат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Таеровна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Сабралиева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Жанар</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Тузельбековна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29</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41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41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483811695"/>
                  </a:ext>
                </a:extLst>
              </a:tr>
              <a:tr h="369913">
                <a:tc gridSpan="3">
                  <a:txBody>
                    <a:bodyPr/>
                    <a:lstStyle/>
                    <a:p>
                      <a:pPr algn="ctr">
                        <a:lnSpc>
                          <a:spcPct val="115000"/>
                        </a:lnSpc>
                        <a:spcAft>
                          <a:spcPts val="0"/>
                        </a:spcAft>
                      </a:pPr>
                      <a:r>
                        <a:rPr lang="kk-KZ" sz="1400">
                          <a:effectLst/>
                          <a:latin typeface="Times New Roman" panose="02020603050405020304" pitchFamily="18" charset="0"/>
                          <a:cs typeface="Times New Roman" panose="02020603050405020304" pitchFamily="18" charset="0"/>
                        </a:rPr>
                        <a:t>Жалпы</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89</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87</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81</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smtClean="0">
                          <a:effectLst/>
                          <a:latin typeface="Times New Roman" panose="02020603050405020304" pitchFamily="18" charset="0"/>
                          <a:ea typeface="Calibri" panose="020F0502020204030204" pitchFamily="34" charset="0"/>
                          <a:cs typeface="Times New Roman" panose="02020603050405020304" pitchFamily="18" charset="0"/>
                        </a:rPr>
                        <a:t>168</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smtClean="0">
                          <a:solidFill>
                            <a:schemeClr val="bg1"/>
                          </a:solidFill>
                          <a:effectLst/>
                          <a:latin typeface="Times New Roman" panose="02020603050405020304" pitchFamily="18" charset="0"/>
                          <a:cs typeface="Times New Roman" panose="02020603050405020304" pitchFamily="18" charset="0"/>
                        </a:rPr>
                        <a:t>89</a:t>
                      </a:r>
                      <a:r>
                        <a:rPr lang="en-US" sz="1400" dirty="0" smtClean="0">
                          <a:solidFill>
                            <a:schemeClr val="bg1"/>
                          </a:solidFill>
                          <a:effectLst/>
                          <a:latin typeface="Times New Roman" panose="02020603050405020304" pitchFamily="18" charset="0"/>
                          <a:cs typeface="Times New Roman" panose="02020603050405020304" pitchFamily="18" charset="0"/>
                        </a:rPr>
                        <a:t>/</a:t>
                      </a:r>
                      <a:r>
                        <a:rPr lang="kk-KZ" sz="1400" dirty="0" smtClean="0">
                          <a:solidFill>
                            <a:schemeClr val="bg1"/>
                          </a:solidFill>
                          <a:effectLst/>
                          <a:latin typeface="Times New Roman" panose="02020603050405020304" pitchFamily="18" charset="0"/>
                          <a:cs typeface="Times New Roman" panose="02020603050405020304" pitchFamily="18" charset="0"/>
                        </a:rPr>
                        <a:t>168</a:t>
                      </a:r>
                      <a:endParaRPr lang="ru-RU"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extLst>
                  <a:ext uri="{0D108BD9-81ED-4DB2-BD59-A6C34878D82A}">
                    <a16:rowId xmlns:a16="http://schemas.microsoft.com/office/drawing/2014/main" val="2094365823"/>
                  </a:ext>
                </a:extLst>
              </a:tr>
            </a:tbl>
          </a:graphicData>
        </a:graphic>
      </p:graphicFrame>
      <p:sp>
        <p:nvSpPr>
          <p:cNvPr id="3" name="Прямоугольник 2"/>
          <p:cNvSpPr/>
          <p:nvPr/>
        </p:nvSpPr>
        <p:spPr>
          <a:xfrm>
            <a:off x="0" y="-56123"/>
            <a:ext cx="12049957" cy="304699"/>
          </a:xfrm>
          <a:prstGeom prst="rect">
            <a:avLst/>
          </a:prstGeom>
        </p:spPr>
        <p:txBody>
          <a:bodyPr wrap="square">
            <a:spAutoFit/>
          </a:bodyPr>
          <a:lstStyle/>
          <a:p>
            <a:pPr algn="ctr">
              <a:lnSpc>
                <a:spcPct val="115000"/>
              </a:lnSpc>
              <a:spcAft>
                <a:spcPts val="0"/>
              </a:spcAft>
            </a:pP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топ бойынша алдын-ала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05.02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09.02.2024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64927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243208612"/>
              </p:ext>
            </p:extLst>
          </p:nvPr>
        </p:nvGraphicFramePr>
        <p:xfrm>
          <a:off x="6226624" y="738521"/>
          <a:ext cx="5817326" cy="5014342"/>
        </p:xfrm>
        <a:graphic>
          <a:graphicData uri="http://schemas.openxmlformats.org/drawingml/2006/table">
            <a:tbl>
              <a:tblPr firstRow="1" firstCol="1" bandRow="1">
                <a:tableStyleId>{5C22544A-7EE6-4342-B048-85BDC9FD1C3A}</a:tableStyleId>
              </a:tblPr>
              <a:tblGrid>
                <a:gridCol w="226423">
                  <a:extLst>
                    <a:ext uri="{9D8B030D-6E8A-4147-A177-3AD203B41FA5}">
                      <a16:colId xmlns:a16="http://schemas.microsoft.com/office/drawing/2014/main" val="1777033305"/>
                    </a:ext>
                  </a:extLst>
                </a:gridCol>
                <a:gridCol w="2029097">
                  <a:extLst>
                    <a:ext uri="{9D8B030D-6E8A-4147-A177-3AD203B41FA5}">
                      <a16:colId xmlns:a16="http://schemas.microsoft.com/office/drawing/2014/main" val="4164191668"/>
                    </a:ext>
                  </a:extLst>
                </a:gridCol>
                <a:gridCol w="1332412">
                  <a:extLst>
                    <a:ext uri="{9D8B030D-6E8A-4147-A177-3AD203B41FA5}">
                      <a16:colId xmlns:a16="http://schemas.microsoft.com/office/drawing/2014/main" val="2559580067"/>
                    </a:ext>
                  </a:extLst>
                </a:gridCol>
                <a:gridCol w="1402080">
                  <a:extLst>
                    <a:ext uri="{9D8B030D-6E8A-4147-A177-3AD203B41FA5}">
                      <a16:colId xmlns:a16="http://schemas.microsoft.com/office/drawing/2014/main" val="2364284589"/>
                    </a:ext>
                  </a:extLst>
                </a:gridCol>
                <a:gridCol w="827314">
                  <a:extLst>
                    <a:ext uri="{9D8B030D-6E8A-4147-A177-3AD203B41FA5}">
                      <a16:colId xmlns:a16="http://schemas.microsoft.com/office/drawing/2014/main" val="4032395539"/>
                    </a:ext>
                  </a:extLst>
                </a:gridCol>
              </a:tblGrid>
              <a:tr h="538172">
                <a:tc>
                  <a:txBody>
                    <a:bodyPr/>
                    <a:lstStyle/>
                    <a:p>
                      <a:pPr algn="ctr">
                        <a:lnSpc>
                          <a:spcPct val="115000"/>
                        </a:lnSpc>
                        <a:spcAft>
                          <a:spcPts val="0"/>
                        </a:spcAft>
                      </a:pPr>
                      <a:r>
                        <a:rPr lang="ru-RU" sz="1200" kern="1200">
                          <a:solidFill>
                            <a:schemeClr val="bg1"/>
                          </a:solidFill>
                          <a:effectLst/>
                          <a:latin typeface="Times New Roman" panose="02020603050405020304" pitchFamily="18" charset="0"/>
                          <a:cs typeface="Times New Roman" panose="02020603050405020304" pitchFamily="18" charset="0"/>
                        </a:rPr>
                        <a:t>№</a:t>
                      </a:r>
                      <a:endParaRPr lang="ru-RU"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Аудиторская группа</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устраненными замечаниями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несоответствиями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Общее количество актов</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681409905"/>
                  </a:ext>
                </a:extLst>
              </a:tr>
              <a:tr h="88663">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26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36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1197357418"/>
                  </a:ext>
                </a:extLst>
              </a:tr>
              <a:tr h="32171">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Успанова Ж.К.</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302007500"/>
                  </a:ext>
                </a:extLst>
              </a:tr>
              <a:tr h="200555">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Джакишева</a:t>
                      </a:r>
                      <a:r>
                        <a:rPr lang="ru-RU" sz="1400" kern="1200" dirty="0">
                          <a:solidFill>
                            <a:srgbClr val="002060"/>
                          </a:solidFill>
                          <a:effectLst/>
                          <a:latin typeface="Times New Roman" panose="02020603050405020304" pitchFamily="18" charset="0"/>
                          <a:cs typeface="Times New Roman" panose="02020603050405020304" pitchFamily="18" charset="0"/>
                        </a:rPr>
                        <a:t> Л.К.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13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16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597386347"/>
                  </a:ext>
                </a:extLst>
              </a:tr>
              <a:tr h="36701">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Бауберикова А.Б.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854531999"/>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Игликова А.Н.</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717062351"/>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Кенжебаева М.Т.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019825462"/>
                  </a:ext>
                </a:extLst>
              </a:tr>
              <a:tr h="243443">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№5</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21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35</a:t>
                      </a:r>
                      <a:r>
                        <a:rPr lang="kk-KZ" sz="1400" b="1" kern="1200"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3827458942"/>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Юнусова Р.Б.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77218274"/>
                  </a:ext>
                </a:extLst>
              </a:tr>
              <a:tr h="200555">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Есмаханова</a:t>
                      </a:r>
                      <a:r>
                        <a:rPr lang="ru-RU" sz="1400" kern="1200" dirty="0">
                          <a:solidFill>
                            <a:srgbClr val="002060"/>
                          </a:solidFill>
                          <a:effectLst/>
                          <a:latin typeface="Times New Roman" panose="02020603050405020304" pitchFamily="18" charset="0"/>
                          <a:cs typeface="Times New Roman" panose="02020603050405020304" pitchFamily="18" charset="0"/>
                        </a:rPr>
                        <a:t> Л.Н.</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90385293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Иванникова Н.В.</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071792378"/>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Джоланов Е.Е.</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FF0000"/>
                          </a:solidFill>
                          <a:effectLst/>
                          <a:latin typeface="Times New Roman" panose="02020603050405020304" pitchFamily="18" charset="0"/>
                          <a:cs typeface="Times New Roman" panose="02020603050405020304" pitchFamily="18" charset="0"/>
                        </a:rPr>
                        <a:t>5</a:t>
                      </a:r>
                      <a:endParaRPr lang="ru-RU"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r>
                        <a:rPr lang="kk-KZ" sz="1400" dirty="0" smtClean="0">
                          <a:solidFill>
                            <a:srgbClr val="002060"/>
                          </a:solidFill>
                          <a:latin typeface="Times New Roman" panose="02020603050405020304" pitchFamily="18" charset="0"/>
                          <a:cs typeface="Times New Roman" panose="02020603050405020304" pitchFamily="18" charset="0"/>
                        </a:rPr>
                        <a:t>8</a:t>
                      </a:r>
                      <a:endParaRPr lang="ru-RU" sz="1400" dirty="0">
                        <a:solidFill>
                          <a:srgbClr val="002060"/>
                        </a:solidFill>
                        <a:latin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614249269"/>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Оспанова П.А.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329143765"/>
                  </a:ext>
                </a:extLst>
              </a:tr>
              <a:tr h="0">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31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a:solidFill>
                            <a:srgbClr val="002060"/>
                          </a:solidFill>
                          <a:effectLst/>
                          <a:latin typeface="Times New Roman" panose="02020603050405020304" pitchFamily="18" charset="0"/>
                          <a:cs typeface="Times New Roman" panose="02020603050405020304" pitchFamily="18" charset="0"/>
                        </a:rPr>
                        <a:t>41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340408404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Маткурбанова Ж.Д.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874686462"/>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Барнаханова К.Т.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5</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622740045"/>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Сейтбекова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13</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29543660"/>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Ораз Г.Т.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8</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23376384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Сабралиева Ж.Т.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252345018"/>
                  </a:ext>
                </a:extLst>
              </a:tr>
              <a:tr h="200555">
                <a:tc gridSpan="2">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b="1" kern="1200" dirty="0" smtClean="0">
                          <a:solidFill>
                            <a:srgbClr val="002060"/>
                          </a:solidFill>
                          <a:effectLst/>
                          <a:latin typeface="Times New Roman" panose="02020603050405020304" pitchFamily="18" charset="0"/>
                          <a:cs typeface="Times New Roman" panose="02020603050405020304" pitchFamily="18" charset="0"/>
                        </a:rPr>
                        <a:t>Всего </a:t>
                      </a:r>
                      <a:r>
                        <a:rPr lang="ru-RU" sz="1400" b="1" kern="1200" dirty="0">
                          <a:solidFill>
                            <a:srgbClr val="002060"/>
                          </a:solidFill>
                          <a:effectLst/>
                          <a:latin typeface="Times New Roman" panose="02020603050405020304" pitchFamily="18" charset="0"/>
                          <a:cs typeface="Times New Roman" panose="02020603050405020304" pitchFamily="18" charset="0"/>
                        </a:rPr>
                        <a:t>по аудиту</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hMerge="1">
                  <a:txBody>
                    <a:bodyPr/>
                    <a:lstStyle/>
                    <a:p>
                      <a:pPr algn="ctr">
                        <a:lnSpc>
                          <a:spcPct val="115000"/>
                        </a:lnSpc>
                        <a:spcAft>
                          <a:spcPts val="0"/>
                        </a:spcAft>
                      </a:pP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en-US" sz="1400" b="1" dirty="0" smtClean="0">
                          <a:solidFill>
                            <a:srgbClr val="002060"/>
                          </a:solidFill>
                          <a:effectLst/>
                          <a:latin typeface="Times New Roman" panose="02020603050405020304" pitchFamily="18" charset="0"/>
                          <a:cs typeface="Times New Roman" panose="02020603050405020304" pitchFamily="18" charset="0"/>
                        </a:rPr>
                        <a:t>10</a:t>
                      </a:r>
                      <a:r>
                        <a:rPr lang="kk-KZ" sz="1400" b="1" dirty="0" smtClean="0">
                          <a:solidFill>
                            <a:srgbClr val="002060"/>
                          </a:solidFill>
                          <a:effectLst/>
                          <a:latin typeface="Times New Roman" panose="02020603050405020304" pitchFamily="18" charset="0"/>
                          <a:cs typeface="Times New Roman" panose="02020603050405020304" pitchFamily="18" charset="0"/>
                        </a:rPr>
                        <a:t>9</a:t>
                      </a:r>
                      <a:r>
                        <a:rPr lang="ru-RU" sz="1400" b="1" dirty="0" smtClean="0">
                          <a:solidFill>
                            <a:srgbClr val="002060"/>
                          </a:solidFill>
                          <a:effectLst/>
                          <a:latin typeface="Times New Roman" panose="02020603050405020304" pitchFamily="18" charset="0"/>
                          <a:cs typeface="Times New Roman" panose="02020603050405020304" pitchFamily="18" charset="0"/>
                        </a:rPr>
                        <a:t> </a:t>
                      </a:r>
                      <a:r>
                        <a:rPr lang="en-US" sz="1400" b="1" dirty="0" smtClean="0">
                          <a:solidFill>
                            <a:srgbClr val="002060"/>
                          </a:solidFill>
                          <a:effectLst/>
                          <a:latin typeface="Times New Roman" panose="02020603050405020304" pitchFamily="18" charset="0"/>
                          <a:cs typeface="Times New Roman" panose="02020603050405020304" pitchFamily="18" charset="0"/>
                        </a:rPr>
                        <a:t>  </a:t>
                      </a:r>
                      <a:r>
                        <a:rPr lang="en-US" sz="1400" b="0" i="0" dirty="0" smtClean="0">
                          <a:solidFill>
                            <a:srgbClr val="002060"/>
                          </a:solidFill>
                          <a:effectLst/>
                          <a:latin typeface="Times New Roman" panose="02020603050405020304" pitchFamily="18" charset="0"/>
                          <a:cs typeface="Times New Roman" panose="02020603050405020304" pitchFamily="18" charset="0"/>
                        </a:rPr>
                        <a:t>(6</a:t>
                      </a:r>
                      <a:r>
                        <a:rPr lang="kk-KZ" sz="1400" b="0" i="0" dirty="0" smtClean="0">
                          <a:solidFill>
                            <a:srgbClr val="002060"/>
                          </a:solidFill>
                          <a:effectLst/>
                          <a:latin typeface="Times New Roman" panose="02020603050405020304" pitchFamily="18" charset="0"/>
                          <a:cs typeface="Times New Roman" panose="02020603050405020304" pitchFamily="18" charset="0"/>
                        </a:rPr>
                        <a:t>5</a:t>
                      </a:r>
                      <a:r>
                        <a:rPr lang="en-US" sz="1400" b="0" i="0" dirty="0" smtClean="0">
                          <a:solidFill>
                            <a:srgbClr val="002060"/>
                          </a:solidFill>
                          <a:effectLst/>
                          <a:latin typeface="Times New Roman" panose="02020603050405020304" pitchFamily="18" charset="0"/>
                          <a:cs typeface="Times New Roman" panose="02020603050405020304" pitchFamily="18" charset="0"/>
                        </a:rPr>
                        <a:t> </a:t>
                      </a:r>
                      <a:r>
                        <a:rPr lang="ru-RU" sz="1400" b="0" i="0" dirty="0" smtClean="0">
                          <a:solidFill>
                            <a:srgbClr val="002060"/>
                          </a:solidFill>
                          <a:effectLst/>
                          <a:latin typeface="Times New Roman" panose="02020603050405020304" pitchFamily="18" charset="0"/>
                          <a:cs typeface="Times New Roman" panose="02020603050405020304" pitchFamily="18" charset="0"/>
                        </a:rPr>
                        <a:t>%</a:t>
                      </a:r>
                      <a:r>
                        <a:rPr lang="en-US" sz="1400" b="0" i="0" dirty="0" smtClean="0">
                          <a:solidFill>
                            <a:srgbClr val="002060"/>
                          </a:solidFill>
                          <a:effectLst/>
                          <a:latin typeface="Times New Roman" panose="02020603050405020304" pitchFamily="18" charset="0"/>
                          <a:cs typeface="Times New Roman" panose="02020603050405020304" pitchFamily="18" charset="0"/>
                        </a:rPr>
                        <a:t>)</a:t>
                      </a:r>
                      <a:endParaRPr lang="ru-RU" sz="1400" b="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59</a:t>
                      </a:r>
                      <a:r>
                        <a:rPr lang="en-US" sz="1400" b="1" kern="1200" dirty="0" smtClean="0">
                          <a:solidFill>
                            <a:srgbClr val="002060"/>
                          </a:solidFill>
                          <a:effectLst/>
                          <a:latin typeface="Times New Roman" panose="02020603050405020304" pitchFamily="18" charset="0"/>
                          <a:cs typeface="Times New Roman" panose="02020603050405020304" pitchFamily="18" charset="0"/>
                        </a:rPr>
                        <a:t>   </a:t>
                      </a:r>
                      <a:r>
                        <a:rPr lang="en-US" sz="1400" b="0" kern="1200" dirty="0" smtClean="0">
                          <a:solidFill>
                            <a:srgbClr val="002060"/>
                          </a:solidFill>
                          <a:effectLst/>
                          <a:latin typeface="Times New Roman" panose="02020603050405020304" pitchFamily="18" charset="0"/>
                          <a:cs typeface="Times New Roman" panose="02020603050405020304" pitchFamily="18" charset="0"/>
                        </a:rPr>
                        <a:t>(3</a:t>
                      </a:r>
                      <a:r>
                        <a:rPr lang="kk-KZ" sz="1400" b="0" kern="1200" smtClean="0">
                          <a:solidFill>
                            <a:srgbClr val="002060"/>
                          </a:solidFill>
                          <a:effectLst/>
                          <a:latin typeface="Times New Roman" panose="02020603050405020304" pitchFamily="18" charset="0"/>
                          <a:cs typeface="Times New Roman" panose="02020603050405020304" pitchFamily="18" charset="0"/>
                        </a:rPr>
                        <a:t>5</a:t>
                      </a:r>
                      <a:r>
                        <a:rPr lang="en-US" sz="1400" b="0" kern="1200" smtClean="0">
                          <a:solidFill>
                            <a:srgbClr val="002060"/>
                          </a:solidFill>
                          <a:effectLst/>
                          <a:latin typeface="Times New Roman" panose="02020603050405020304" pitchFamily="18" charset="0"/>
                          <a:cs typeface="Times New Roman" panose="02020603050405020304" pitchFamily="18" charset="0"/>
                        </a:rPr>
                        <a:t> </a:t>
                      </a:r>
                      <a:r>
                        <a:rPr lang="en-US" sz="1400" b="0" kern="1200" dirty="0" smtClean="0">
                          <a:solidFill>
                            <a:srgbClr val="002060"/>
                          </a:solidFill>
                          <a:effectLst/>
                          <a:latin typeface="Times New Roman" panose="02020603050405020304" pitchFamily="18" charset="0"/>
                          <a:cs typeface="Times New Roman" panose="02020603050405020304" pitchFamily="18" charset="0"/>
                        </a:rPr>
                        <a:t>%)</a:t>
                      </a:r>
                      <a:endParaRPr lang="ru-RU" sz="14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en-US" sz="1400" b="1" dirty="0" smtClean="0">
                          <a:solidFill>
                            <a:srgbClr val="002060"/>
                          </a:solidFill>
                          <a:effectLst/>
                          <a:latin typeface="Times New Roman" panose="02020603050405020304" pitchFamily="18" charset="0"/>
                          <a:cs typeface="Times New Roman" panose="02020603050405020304" pitchFamily="18" charset="0"/>
                        </a:rPr>
                        <a:t>16</a:t>
                      </a:r>
                      <a:r>
                        <a:rPr lang="ru-RU" sz="1400" b="1" dirty="0" smtClean="0">
                          <a:solidFill>
                            <a:srgbClr val="002060"/>
                          </a:solidFill>
                          <a:effectLst/>
                          <a:latin typeface="Times New Roman" panose="02020603050405020304" pitchFamily="18" charset="0"/>
                          <a:cs typeface="Times New Roman" panose="02020603050405020304" pitchFamily="18" charset="0"/>
                        </a:rPr>
                        <a:t>8</a:t>
                      </a:r>
                      <a:r>
                        <a:rPr lang="en-US" sz="1400" b="1" dirty="0" smtClean="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4275071568"/>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2894384996"/>
              </p:ext>
            </p:extLst>
          </p:nvPr>
        </p:nvGraphicFramePr>
        <p:xfrm>
          <a:off x="211183" y="738521"/>
          <a:ext cx="5928360" cy="4899716"/>
        </p:xfrm>
        <a:graphic>
          <a:graphicData uri="http://schemas.openxmlformats.org/drawingml/2006/table">
            <a:tbl>
              <a:tblPr firstRow="1" firstCol="1" bandRow="1">
                <a:tableStyleId>{5C22544A-7EE6-4342-B048-85BDC9FD1C3A}</a:tableStyleId>
              </a:tblPr>
              <a:tblGrid>
                <a:gridCol w="276357">
                  <a:extLst>
                    <a:ext uri="{9D8B030D-6E8A-4147-A177-3AD203B41FA5}">
                      <a16:colId xmlns:a16="http://schemas.microsoft.com/office/drawing/2014/main" val="3094090915"/>
                    </a:ext>
                  </a:extLst>
                </a:gridCol>
                <a:gridCol w="2003112">
                  <a:extLst>
                    <a:ext uri="{9D8B030D-6E8A-4147-A177-3AD203B41FA5}">
                      <a16:colId xmlns:a16="http://schemas.microsoft.com/office/drawing/2014/main" val="4219685339"/>
                    </a:ext>
                  </a:extLst>
                </a:gridCol>
                <a:gridCol w="1375954">
                  <a:extLst>
                    <a:ext uri="{9D8B030D-6E8A-4147-A177-3AD203B41FA5}">
                      <a16:colId xmlns:a16="http://schemas.microsoft.com/office/drawing/2014/main" val="3219321196"/>
                    </a:ext>
                  </a:extLst>
                </a:gridCol>
                <a:gridCol w="1410789">
                  <a:extLst>
                    <a:ext uri="{9D8B030D-6E8A-4147-A177-3AD203B41FA5}">
                      <a16:colId xmlns:a16="http://schemas.microsoft.com/office/drawing/2014/main" val="990786877"/>
                    </a:ext>
                  </a:extLst>
                </a:gridCol>
                <a:gridCol w="862148">
                  <a:extLst>
                    <a:ext uri="{9D8B030D-6E8A-4147-A177-3AD203B41FA5}">
                      <a16:colId xmlns:a16="http://schemas.microsoft.com/office/drawing/2014/main" val="1939111325"/>
                    </a:ext>
                  </a:extLst>
                </a:gridCol>
              </a:tblGrid>
              <a:tr h="747782">
                <a:tc>
                  <a:txBody>
                    <a:bodyPr/>
                    <a:lstStyle/>
                    <a:p>
                      <a:pPr algn="ctr">
                        <a:lnSpc>
                          <a:spcPct val="115000"/>
                        </a:lnSpc>
                        <a:spcAft>
                          <a:spcPts val="0"/>
                        </a:spcAft>
                      </a:pPr>
                      <a:r>
                        <a:rPr lang="ru-RU" sz="1200" kern="1200">
                          <a:solidFill>
                            <a:schemeClr val="bg1"/>
                          </a:solidFill>
                          <a:effectLst/>
                          <a:latin typeface="Times New Roman" panose="02020603050405020304" pitchFamily="18" charset="0"/>
                          <a:cs typeface="Times New Roman" panose="02020603050405020304" pitchFamily="18" charset="0"/>
                        </a:rPr>
                        <a:t>№</a:t>
                      </a:r>
                      <a:endParaRPr lang="ru-RU"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Аудиторская группа</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устраненными замечаниями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несоответствиями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Общее количество актов</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527577207"/>
                  </a:ext>
                </a:extLst>
              </a:tr>
              <a:tr h="228906">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4 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a:solidFill>
                            <a:srgbClr val="002060"/>
                          </a:solidFill>
                          <a:effectLst/>
                          <a:latin typeface="Times New Roman" panose="02020603050405020304" pitchFamily="18" charset="0"/>
                          <a:cs typeface="Times New Roman" panose="02020603050405020304" pitchFamily="18" charset="0"/>
                        </a:rPr>
                        <a:t>8</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 12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182216282"/>
                  </a:ext>
                </a:extLst>
              </a:tr>
              <a:tr h="228906">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Дарибаев</a:t>
                      </a:r>
                      <a:r>
                        <a:rPr lang="ru-RU" sz="1400" kern="1200" dirty="0">
                          <a:solidFill>
                            <a:srgbClr val="002060"/>
                          </a:solidFill>
                          <a:effectLst/>
                          <a:latin typeface="Times New Roman" panose="02020603050405020304" pitchFamily="18" charset="0"/>
                          <a:cs typeface="Times New Roman" panose="02020603050405020304" pitchFamily="18" charset="0"/>
                        </a:rPr>
                        <a:t> Ж.Е.</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922721639"/>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Балкибаева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451369164"/>
                  </a:ext>
                </a:extLst>
              </a:tr>
              <a:tr h="228906">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Успанова</a:t>
                      </a:r>
                      <a:r>
                        <a:rPr lang="ru-RU" sz="1400" kern="1200" dirty="0">
                          <a:solidFill>
                            <a:srgbClr val="002060"/>
                          </a:solidFill>
                          <a:effectLst/>
                          <a:latin typeface="Times New Roman" panose="02020603050405020304" pitchFamily="18" charset="0"/>
                          <a:cs typeface="Times New Roman" panose="02020603050405020304" pitchFamily="18" charset="0"/>
                        </a:rPr>
                        <a:t> Ж.К.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 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735705223"/>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Юнусова Р.Б.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 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918564979"/>
                  </a:ext>
                </a:extLst>
              </a:tr>
              <a:tr h="228906">
                <a:tc vMerge="1">
                  <a:txBody>
                    <a:bodyPr/>
                    <a:lstStyle/>
                    <a:p>
                      <a:endParaRPr lang="ru-RU"/>
                    </a:p>
                  </a:txBody>
                  <a:tcPr/>
                </a:tc>
                <a:tc>
                  <a:txBody>
                    <a:bodyPr/>
                    <a:lstStyle/>
                    <a:p>
                      <a:pPr>
                        <a:lnSpc>
                          <a:spcPct val="115000"/>
                        </a:lnSpc>
                        <a:spcAft>
                          <a:spcPts val="0"/>
                        </a:spcAft>
                      </a:pPr>
                      <a:r>
                        <a:rPr lang="ru-RU" sz="1400" kern="1200" spc="-40">
                          <a:solidFill>
                            <a:srgbClr val="002060"/>
                          </a:solidFill>
                          <a:effectLst/>
                          <a:latin typeface="Times New Roman" panose="02020603050405020304" pitchFamily="18" charset="0"/>
                          <a:cs typeface="Times New Roman" panose="02020603050405020304" pitchFamily="18" charset="0"/>
                        </a:rPr>
                        <a:t>Маткурбанова Ж.Д.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 0</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989527815"/>
                  </a:ext>
                </a:extLst>
              </a:tr>
              <a:tr h="228906">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 12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a:solidFill>
                            <a:srgbClr val="002060"/>
                          </a:solidFill>
                          <a:effectLst/>
                          <a:latin typeface="Times New Roman" panose="02020603050405020304" pitchFamily="18" charset="0"/>
                          <a:cs typeface="Times New Roman" panose="02020603050405020304" pitchFamily="18" charset="0"/>
                        </a:rPr>
                        <a:t>11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en-US" sz="1400" b="1" kern="1200" dirty="0">
                          <a:solidFill>
                            <a:srgbClr val="002060"/>
                          </a:solidFill>
                          <a:effectLst/>
                          <a:latin typeface="Times New Roman" panose="02020603050405020304" pitchFamily="18" charset="0"/>
                          <a:cs typeface="Times New Roman" panose="02020603050405020304" pitchFamily="18" charset="0"/>
                        </a:rPr>
                        <a:t> </a:t>
                      </a:r>
                      <a:r>
                        <a:rPr lang="kk-KZ" sz="1400" b="1" kern="1200" dirty="0">
                          <a:solidFill>
                            <a:srgbClr val="002060"/>
                          </a:solidFill>
                          <a:effectLst/>
                          <a:latin typeface="Times New Roman" panose="02020603050405020304" pitchFamily="18" charset="0"/>
                          <a:cs typeface="Times New Roman" panose="02020603050405020304" pitchFamily="18" charset="0"/>
                        </a:rPr>
                        <a:t>23</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3895121703"/>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Дарибаев Ж.Е.</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8</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a:solidFill>
                            <a:srgbClr val="002060"/>
                          </a:solidFill>
                          <a:effectLst/>
                          <a:latin typeface="Times New Roman" panose="02020603050405020304" pitchFamily="18" charset="0"/>
                          <a:cs typeface="Times New Roman" panose="02020603050405020304" pitchFamily="18" charset="0"/>
                        </a:rPr>
                        <a:t> </a:t>
                      </a:r>
                      <a:r>
                        <a:rPr lang="ru-RU" sz="1400" kern="1200">
                          <a:solidFill>
                            <a:srgbClr val="002060"/>
                          </a:solidFill>
                          <a:effectLst/>
                          <a:latin typeface="Times New Roman" panose="02020603050405020304" pitchFamily="18" charset="0"/>
                          <a:cs typeface="Times New Roman" panose="02020603050405020304" pitchFamily="18" charset="0"/>
                        </a:rPr>
                        <a:t>16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691526186"/>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Шокимова Ж.А.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 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 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842016909"/>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Тенизбаева Д.С.</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a:solidFill>
                            <a:srgbClr val="002060"/>
                          </a:solidFill>
                          <a:effectLst/>
                          <a:latin typeface="Times New Roman" panose="02020603050405020304" pitchFamily="18" charset="0"/>
                          <a:cs typeface="Times New Roman" panose="02020603050405020304" pitchFamily="18" charset="0"/>
                        </a:rPr>
                        <a:t> </a:t>
                      </a: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71846802"/>
                  </a:ext>
                </a:extLst>
              </a:tr>
              <a:tr h="228906">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Келесова</a:t>
                      </a:r>
                      <a:r>
                        <a:rPr lang="ru-RU" sz="1400" kern="1200" dirty="0">
                          <a:solidFill>
                            <a:srgbClr val="002060"/>
                          </a:solidFill>
                          <a:effectLst/>
                          <a:latin typeface="Times New Roman" panose="02020603050405020304" pitchFamily="18" charset="0"/>
                          <a:cs typeface="Times New Roman" panose="02020603050405020304" pitchFamily="18" charset="0"/>
                        </a:rPr>
                        <a:t> У.С.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 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a:solidFill>
                            <a:srgbClr val="002060"/>
                          </a:solidFill>
                          <a:effectLst/>
                          <a:latin typeface="Times New Roman" panose="02020603050405020304" pitchFamily="18" charset="0"/>
                          <a:cs typeface="Times New Roman" panose="02020603050405020304" pitchFamily="18" charset="0"/>
                        </a:rPr>
                        <a:t> </a:t>
                      </a: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244419398"/>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Жатканбаева А.О.</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a:solidFill>
                            <a:srgbClr val="002060"/>
                          </a:solidFill>
                          <a:effectLst/>
                          <a:latin typeface="Times New Roman" panose="02020603050405020304" pitchFamily="18" charset="0"/>
                          <a:cs typeface="Times New Roman" panose="02020603050405020304" pitchFamily="18" charset="0"/>
                        </a:rPr>
                        <a:t> </a:t>
                      </a: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178134656"/>
                  </a:ext>
                </a:extLst>
              </a:tr>
              <a:tr h="228906">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№3</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en-US" sz="1400" b="1" kern="1200" dirty="0" smtClean="0">
                          <a:solidFill>
                            <a:srgbClr val="002060"/>
                          </a:solidFill>
                          <a:effectLst/>
                          <a:latin typeface="Times New Roman" panose="02020603050405020304" pitchFamily="18" charset="0"/>
                          <a:cs typeface="Times New Roman" panose="02020603050405020304" pitchFamily="18" charset="0"/>
                        </a:rPr>
                        <a:t>1</a:t>
                      </a:r>
                      <a:r>
                        <a:rPr lang="kk-KZ" sz="1400" b="1"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a:solidFill>
                            <a:srgbClr val="002060"/>
                          </a:solidFill>
                          <a:effectLst/>
                          <a:latin typeface="Times New Roman" panose="02020603050405020304" pitchFamily="18" charset="0"/>
                          <a:cs typeface="Times New Roman" panose="02020603050405020304" pitchFamily="18" charset="0"/>
                        </a:rPr>
                        <a:t>21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2793197712"/>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Балкибаева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698251681"/>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Абдрахманова А.Т.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3</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829622566"/>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Нусупова А.Ж.</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3</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232571450"/>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Толкумбекова А.К.</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040211988"/>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Кульбаева Д.Д.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en-US"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142112814"/>
                  </a:ext>
                </a:extLst>
              </a:tr>
            </a:tbl>
          </a:graphicData>
        </a:graphic>
      </p:graphicFrame>
      <p:sp>
        <p:nvSpPr>
          <p:cNvPr id="4" name="Прямоугольник 3"/>
          <p:cNvSpPr/>
          <p:nvPr/>
        </p:nvSpPr>
        <p:spPr>
          <a:xfrm>
            <a:off x="1236615" y="165846"/>
            <a:ext cx="9980018" cy="375487"/>
          </a:xfrm>
          <a:prstGeom prst="rect">
            <a:avLst/>
          </a:prstGeom>
        </p:spPr>
        <p:txBody>
          <a:bodyPr wrap="square">
            <a:spAutoFit/>
          </a:bodyPr>
          <a:lstStyle/>
          <a:p>
            <a:pPr algn="ctr">
              <a:lnSpc>
                <a:spcPct val="115000"/>
              </a:lnSpc>
              <a:spcAft>
                <a:spcPts val="0"/>
              </a:spcAft>
            </a:pP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аудиттің топ бойынша </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нәтижелері </a:t>
            </a:r>
            <a:r>
              <a:rPr lang="kk-KZ" sz="1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05.02 - 09.02.2024 ж.)</a:t>
            </a:r>
            <a:endParaRPr lang="ru-RU" sz="16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5336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F629CE0-B2BB-FAC1-FB30-3DEF4EC998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94" y="56205"/>
            <a:ext cx="1328461" cy="341507"/>
          </a:xfrm>
          <a:prstGeom prst="rect">
            <a:avLst/>
          </a:prstGeom>
        </p:spPr>
      </p:pic>
      <p:pic>
        <p:nvPicPr>
          <p:cNvPr id="9" name="Рисунок 8"/>
          <p:cNvPicPr>
            <a:picLocks noChangeAspect="1"/>
          </p:cNvPicPr>
          <p:nvPr/>
        </p:nvPicPr>
        <p:blipFill rotWithShape="1">
          <a:blip r:embed="rId3"/>
          <a:srcRect l="30357" t="23386" r="29314" b="14310"/>
          <a:stretch/>
        </p:blipFill>
        <p:spPr>
          <a:xfrm>
            <a:off x="488273" y="485372"/>
            <a:ext cx="5584054" cy="6117914"/>
          </a:xfrm>
          <a:prstGeom prst="rect">
            <a:avLst/>
          </a:prstGeom>
          <a:ln w="3175">
            <a:solidFill>
              <a:schemeClr val="accent1"/>
            </a:solidFill>
          </a:ln>
        </p:spPr>
      </p:pic>
      <p:pic>
        <p:nvPicPr>
          <p:cNvPr id="10" name="Рисунок 9"/>
          <p:cNvPicPr>
            <a:picLocks noChangeAspect="1"/>
          </p:cNvPicPr>
          <p:nvPr/>
        </p:nvPicPr>
        <p:blipFill rotWithShape="1">
          <a:blip r:embed="rId4"/>
          <a:srcRect l="11822" t="16831" r="52346" b="6397"/>
          <a:stretch/>
        </p:blipFill>
        <p:spPr>
          <a:xfrm>
            <a:off x="6587231" y="130230"/>
            <a:ext cx="5370990" cy="6473056"/>
          </a:xfrm>
          <a:prstGeom prst="rect">
            <a:avLst/>
          </a:prstGeom>
          <a:ln w="3175">
            <a:solidFill>
              <a:schemeClr val="accent1"/>
            </a:solidFill>
          </a:ln>
        </p:spPr>
      </p:pic>
    </p:spTree>
    <p:extLst>
      <p:ext uri="{BB962C8B-B14F-4D97-AF65-F5344CB8AC3E}">
        <p14:creationId xmlns:p14="http://schemas.microsoft.com/office/powerpoint/2010/main" val="3767457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720" y="243837"/>
            <a:ext cx="2982126" cy="3862251"/>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105264" y="1172921"/>
            <a:ext cx="3197296" cy="4140925"/>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6179" y="243837"/>
            <a:ext cx="3634362" cy="4706984"/>
          </a:xfrm>
          <a:prstGeom prst="rect">
            <a:avLst/>
          </a:prstGeom>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6804" y="2532014"/>
            <a:ext cx="3204021" cy="4149635"/>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6762" y="1409688"/>
            <a:ext cx="3392296" cy="4393476"/>
          </a:xfrm>
          <a:prstGeom prst="rect">
            <a:avLst/>
          </a:prstGeom>
        </p:spPr>
      </p:pic>
      <p:pic>
        <p:nvPicPr>
          <p:cNvPr id="12" name="Рисунок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7518" y="1727003"/>
            <a:ext cx="3425915" cy="4437017"/>
          </a:xfrm>
          <a:prstGeom prst="rect">
            <a:avLst/>
          </a:prstGeom>
        </p:spPr>
      </p:pic>
      <p:pic>
        <p:nvPicPr>
          <p:cNvPr id="14" name="Рисунок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3272" y="519261"/>
            <a:ext cx="3306545" cy="4282417"/>
          </a:xfrm>
          <a:prstGeom prst="rect">
            <a:avLst/>
          </a:prstGeom>
        </p:spPr>
      </p:pic>
      <p:pic>
        <p:nvPicPr>
          <p:cNvPr id="15" name="Рисунок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6952" y="2861843"/>
            <a:ext cx="2995575" cy="3879669"/>
          </a:xfrm>
          <a:prstGeom prst="rect">
            <a:avLst/>
          </a:prstGeom>
        </p:spPr>
      </p:pic>
      <p:sp>
        <p:nvSpPr>
          <p:cNvPr id="16" name="Прямоугольник 15"/>
          <p:cNvSpPr/>
          <p:nvPr/>
        </p:nvSpPr>
        <p:spPr>
          <a:xfrm>
            <a:off x="3569781" y="59171"/>
            <a:ext cx="2261388" cy="369332"/>
          </a:xfrm>
          <a:prstGeom prst="rect">
            <a:avLst/>
          </a:prstGeom>
        </p:spPr>
        <p:txBody>
          <a:bodyPr wrap="none">
            <a:spAutoFit/>
          </a:bodyPr>
          <a:lstStyle/>
          <a:p>
            <a:r>
              <a:rPr lang="kk-KZ"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Сәйкессіздік актілері</a:t>
            </a:r>
            <a:endParaRPr lang="ru-RU" dirty="0"/>
          </a:p>
        </p:txBody>
      </p:sp>
    </p:spTree>
    <p:extLst>
      <p:ext uri="{BB962C8B-B14F-4D97-AF65-F5344CB8AC3E}">
        <p14:creationId xmlns:p14="http://schemas.microsoft.com/office/powerpoint/2010/main" val="37562658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11542948"/>
              </p:ext>
            </p:extLst>
          </p:nvPr>
        </p:nvGraphicFramePr>
        <p:xfrm>
          <a:off x="355108" y="324550"/>
          <a:ext cx="11514337" cy="6148580"/>
        </p:xfrm>
        <a:graphic>
          <a:graphicData uri="http://schemas.openxmlformats.org/drawingml/2006/table">
            <a:tbl>
              <a:tblPr firstRow="1" firstCol="1" lastRow="1" lastCol="1" bandRow="1" bandCol="1"/>
              <a:tblGrid>
                <a:gridCol w="410074">
                  <a:extLst>
                    <a:ext uri="{9D8B030D-6E8A-4147-A177-3AD203B41FA5}">
                      <a16:colId xmlns:a16="http://schemas.microsoft.com/office/drawing/2014/main" val="4062896613"/>
                    </a:ext>
                  </a:extLst>
                </a:gridCol>
                <a:gridCol w="1828450">
                  <a:extLst>
                    <a:ext uri="{9D8B030D-6E8A-4147-A177-3AD203B41FA5}">
                      <a16:colId xmlns:a16="http://schemas.microsoft.com/office/drawing/2014/main" val="3342242510"/>
                    </a:ext>
                  </a:extLst>
                </a:gridCol>
                <a:gridCol w="794848">
                  <a:extLst>
                    <a:ext uri="{9D8B030D-6E8A-4147-A177-3AD203B41FA5}">
                      <a16:colId xmlns:a16="http://schemas.microsoft.com/office/drawing/2014/main" val="1770155972"/>
                    </a:ext>
                  </a:extLst>
                </a:gridCol>
                <a:gridCol w="801075">
                  <a:extLst>
                    <a:ext uri="{9D8B030D-6E8A-4147-A177-3AD203B41FA5}">
                      <a16:colId xmlns:a16="http://schemas.microsoft.com/office/drawing/2014/main" val="1440156338"/>
                    </a:ext>
                  </a:extLst>
                </a:gridCol>
                <a:gridCol w="765861">
                  <a:extLst>
                    <a:ext uri="{9D8B030D-6E8A-4147-A177-3AD203B41FA5}">
                      <a16:colId xmlns:a16="http://schemas.microsoft.com/office/drawing/2014/main" val="2004847564"/>
                    </a:ext>
                  </a:extLst>
                </a:gridCol>
                <a:gridCol w="889103">
                  <a:extLst>
                    <a:ext uri="{9D8B030D-6E8A-4147-A177-3AD203B41FA5}">
                      <a16:colId xmlns:a16="http://schemas.microsoft.com/office/drawing/2014/main" val="3756348441"/>
                    </a:ext>
                  </a:extLst>
                </a:gridCol>
                <a:gridCol w="6024926">
                  <a:extLst>
                    <a:ext uri="{9D8B030D-6E8A-4147-A177-3AD203B41FA5}">
                      <a16:colId xmlns:a16="http://schemas.microsoft.com/office/drawing/2014/main" val="3645291644"/>
                    </a:ext>
                  </a:extLst>
                </a:gridCol>
              </a:tblGrid>
              <a:tr h="261899">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a:t>
                      </a:r>
                      <a:r>
                        <a:rPr lang="kk-KZ" sz="1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атауы</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Актілер саны</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Елеулі</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Елеусіз</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Жойылуы</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Сәйкессіздіктер мазмұны</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9798903"/>
                  </a:ext>
                </a:extLst>
              </a:tr>
              <a:tr h="327373">
                <a:tc>
                  <a:txBody>
                    <a:bodyPr/>
                    <a:lstStyle/>
                    <a:p>
                      <a:pPr marL="0" lvl="0" indent="0">
                        <a:lnSpc>
                          <a:spcPct val="107000"/>
                        </a:lnSpc>
                        <a:spcAft>
                          <a:spcPts val="0"/>
                        </a:spcAft>
                        <a:buFont typeface="+mj-lt"/>
                        <a:buNone/>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Канцелярия</a:t>
                      </a: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Университет сайтында құрылымдық бөлімде канцелярия бөлімі мүлде жоқ.</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Құрылымдық ереже және нұсқаулықтар бекітілмеген және қызметкерлердің келісуі қамтамасыз етілмеген.</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13 СМК папкасы мүлдем бос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5946047"/>
                  </a:ext>
                </a:extLst>
              </a:tr>
              <a:tr h="852990">
                <a:tc>
                  <a:txBody>
                    <a:bodyPr/>
                    <a:lstStyle/>
                    <a:p>
                      <a:pPr marL="0" lvl="0" indent="0">
                        <a:lnSpc>
                          <a:spcPct val="107000"/>
                        </a:lnSpc>
                        <a:spcAft>
                          <a:spcPts val="0"/>
                        </a:spcAft>
                        <a:buFont typeface="+mj-lt"/>
                        <a:buNone/>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Технологический факультет</a:t>
                      </a: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Сапаны қамтамасыз ету комиссиясы отырысының хаттамалары жоқ (№ 3-4 хаттамалар).</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Факультеттің жарты жылдық есебі жоқ.</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Студенттердің ғылыми практикалық конференцияның хаттамалары жоқ.</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11 папка Тәрбие жұмыстары (құжаттардың даталары қойылмаған, кураторлық сағтаттың кестесі бекітілмеген, кафедра хаттамаларының даталары және номерлері сәйкес емес, іс тізілімі толық емес).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14 папка іс тізілімі жоқ, құжаттары толық емес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Университет сайтында факультет туралы мәліметтер ескі.</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7 папкада БББ тізбесі жоқ, № 12 папкада бітірушілердің жұмыспен қамту жоспары, кестесі жоқ, есебі талапқа сай емес.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7455702"/>
                  </a:ext>
                </a:extLst>
              </a:tr>
              <a:tr h="304639">
                <a:tc>
                  <a:txBody>
                    <a:bodyPr/>
                    <a:lstStyle/>
                    <a:p>
                      <a:pPr marL="0" lvl="0" indent="0">
                        <a:lnSpc>
                          <a:spcPct val="107000"/>
                        </a:lnSpc>
                        <a:spcAft>
                          <a:spcPts val="0"/>
                        </a:spcAft>
                        <a:buFont typeface="+mj-lt"/>
                        <a:buNone/>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a:t>
                      </a:r>
                      <a:r>
                        <a:rPr lang="ru-RU" sz="14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афедра</a:t>
                      </a:r>
                      <a:r>
                        <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«Химия и химическая технология»</a:t>
                      </a: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Силлабус: Методические указания по </a:t>
                      </a: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выполнению </a:t>
                      </a: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СДС отсутствует.</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План развития ОП және модель випускника </a:t>
                      </a: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жаңалау </a:t>
                      </a: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керек.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 папка оқытушының жеке жұмыс жоспары және есептерінің бекіту күндері сәйкес емес, кейбірі бекітілмеген</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039450"/>
                  </a:ext>
                </a:extLst>
              </a:tr>
              <a:tr h="304639">
                <a:tc>
                  <a:txBody>
                    <a:bodyPr/>
                    <a:lstStyle/>
                    <a:p>
                      <a:pPr marL="0" lvl="0" indent="0">
                        <a:lnSpc>
                          <a:spcPct val="107000"/>
                        </a:lnSpc>
                        <a:spcAft>
                          <a:spcPts val="0"/>
                        </a:spcAft>
                        <a:buFont typeface="+mj-lt"/>
                        <a:buNone/>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Отдел государственных закупок</a:t>
                      </a: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СМЖ құжаттары жоқ, папкалары бос, папкалардың титулдық беттері дұрыс </a:t>
                      </a: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толтырылмаған</a:t>
                      </a:r>
                      <a:endParaRPr lang="ru-RU"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96970047"/>
                  </a:ext>
                </a:extLst>
              </a:tr>
              <a:tr h="304639">
                <a:tc>
                  <a:txBody>
                    <a:bodyPr/>
                    <a:lstStyle/>
                    <a:p>
                      <a:pPr marL="0" lvl="0" indent="0">
                        <a:lnSpc>
                          <a:spcPct val="107000"/>
                        </a:lnSpc>
                        <a:spcAft>
                          <a:spcPts val="0"/>
                        </a:spcAft>
                        <a:buFont typeface="+mj-lt"/>
                        <a:buNone/>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1400" b="0" u="none" strike="noStrike">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Служба безопасности</a:t>
                      </a:r>
                      <a:endParaRPr lang="ru-RU" sz="1400" b="1" u="sng">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Aft>
                          <a:spcPts val="0"/>
                        </a:spcAft>
                        <a:buFont typeface="Wingdings" panose="05000000000000000000" pitchFamily="2" charset="2"/>
                        <a:buChar char=""/>
                      </a:pPr>
                      <a:r>
                        <a:rPr lang="kk-KZ"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Бөлім бойынша барлығы бекітілген номенклатура бойынша 18 папка (№ 16 папка СМЖ құжаттары жоқ, № 1 және 10 папкалар бос)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5786220"/>
                  </a:ext>
                </a:extLst>
              </a:tr>
            </a:tbl>
          </a:graphicData>
        </a:graphic>
      </p:graphicFrame>
      <p:sp>
        <p:nvSpPr>
          <p:cNvPr id="4" name="Прямоугольник 3"/>
          <p:cNvSpPr/>
          <p:nvPr/>
        </p:nvSpPr>
        <p:spPr>
          <a:xfrm>
            <a:off x="435007" y="0"/>
            <a:ext cx="11097086" cy="304699"/>
          </a:xfrm>
          <a:prstGeom prst="rect">
            <a:avLst/>
          </a:prstGeom>
        </p:spPr>
        <p:txBody>
          <a:bodyPr wrap="square">
            <a:spAutoFit/>
          </a:bodyPr>
          <a:lstStyle/>
          <a:p>
            <a:pPr algn="ctr">
              <a:lnSpc>
                <a:spcPct val="115000"/>
              </a:lnSpc>
              <a:spcAft>
                <a:spcPts val="0"/>
              </a:spcAft>
            </a:pP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құрылымдар бойынша алдын-ала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 №3 топ</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5</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.2024 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087887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767577849"/>
              </p:ext>
            </p:extLst>
          </p:nvPr>
        </p:nvGraphicFramePr>
        <p:xfrm>
          <a:off x="337350" y="594948"/>
          <a:ext cx="11611992" cy="5686044"/>
        </p:xfrm>
        <a:graphic>
          <a:graphicData uri="http://schemas.openxmlformats.org/drawingml/2006/table">
            <a:tbl>
              <a:tblPr firstRow="1" firstCol="1" lastRow="1" lastCol="1" bandRow="1" bandCol="1"/>
              <a:tblGrid>
                <a:gridCol w="542569">
                  <a:extLst>
                    <a:ext uri="{9D8B030D-6E8A-4147-A177-3AD203B41FA5}">
                      <a16:colId xmlns:a16="http://schemas.microsoft.com/office/drawing/2014/main" val="443488586"/>
                    </a:ext>
                  </a:extLst>
                </a:gridCol>
                <a:gridCol w="1714940">
                  <a:extLst>
                    <a:ext uri="{9D8B030D-6E8A-4147-A177-3AD203B41FA5}">
                      <a16:colId xmlns:a16="http://schemas.microsoft.com/office/drawing/2014/main" val="3218976953"/>
                    </a:ext>
                  </a:extLst>
                </a:gridCol>
                <a:gridCol w="1214461">
                  <a:extLst>
                    <a:ext uri="{9D8B030D-6E8A-4147-A177-3AD203B41FA5}">
                      <a16:colId xmlns:a16="http://schemas.microsoft.com/office/drawing/2014/main" val="1081751683"/>
                    </a:ext>
                  </a:extLst>
                </a:gridCol>
                <a:gridCol w="759132">
                  <a:extLst>
                    <a:ext uri="{9D8B030D-6E8A-4147-A177-3AD203B41FA5}">
                      <a16:colId xmlns:a16="http://schemas.microsoft.com/office/drawing/2014/main" val="3916262197"/>
                    </a:ext>
                  </a:extLst>
                </a:gridCol>
                <a:gridCol w="872392">
                  <a:extLst>
                    <a:ext uri="{9D8B030D-6E8A-4147-A177-3AD203B41FA5}">
                      <a16:colId xmlns:a16="http://schemas.microsoft.com/office/drawing/2014/main" val="3495251578"/>
                    </a:ext>
                  </a:extLst>
                </a:gridCol>
                <a:gridCol w="1084365">
                  <a:extLst>
                    <a:ext uri="{9D8B030D-6E8A-4147-A177-3AD203B41FA5}">
                      <a16:colId xmlns:a16="http://schemas.microsoft.com/office/drawing/2014/main" val="863984262"/>
                    </a:ext>
                  </a:extLst>
                </a:gridCol>
                <a:gridCol w="5424133">
                  <a:extLst>
                    <a:ext uri="{9D8B030D-6E8A-4147-A177-3AD203B41FA5}">
                      <a16:colId xmlns:a16="http://schemas.microsoft.com/office/drawing/2014/main" val="749679805"/>
                    </a:ext>
                  </a:extLst>
                </a:gridCol>
              </a:tblGrid>
              <a:tr h="196424">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Департамент по академической </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работе</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Веб сайт деректерін актуализация жасау керек (ПВО алып тастау, жаңалау т.б.).</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Магистратура бағдарламаларында көптілді білім беру бағдарламасы талаптарына сәйкес жүргізілмейді, 17.06.2015ж. № 228 санды бұйрықтың күші туралы нақтылау. (Базалық пәндер Философия және Менеджмент пәндері ағылшын тілінде жүргізілу деңгейі).</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4 папка іс тізілімі жоқ, кейбір құжаттардың </a:t>
                      </a:r>
                      <a:r>
                        <a:rPr lang="kk-KZ" sz="1200" i="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колонтитул</a:t>
                      </a: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дары жоқ.</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2023-2024 оқу жылында актуализациядан өткен 2023ж. қараша, желтоқсан, 2024 ж. қаңтар айларында Ғылыми кеңес отырысында қаралған ішкі нормативтік құжаттар (оқу процесіне қатысты) тіркеу номерлері жаңаланбаған.</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Күші жойылған ішкі нормативтік құжаттар веб сайттан алып тастау.</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ПД 11/1.24-2020 редакция 4 бекітілген УМКД ережесін талапқа сәйкес 3 жыл ішінде қайта қаралмаған, актуализация жасалынбаған.</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Академиялық кеңес ережесі 2022 ж. бекітілген веб сайтқа салу, сайтта кеңес ережесінің ескі нұсқасы тұр. Академиялық кеңес отырысында бекітілген жарты жылдық жоспарын жылдық жоспар етіп, талапқа сай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сәйкестендіру</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0162128"/>
                  </a:ext>
                </a:extLst>
              </a:tr>
              <a:tr h="1143988">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ru-RU" sz="1200" b="0" u="none" strike="noStrike"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Учебно-методический отдел</a:t>
                      </a:r>
                      <a:endParaRPr lang="ru-RU" sz="1200" b="1" u="sng"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val="1693651983"/>
                  </a:ext>
                </a:extLst>
              </a:tr>
              <a:tr h="196424">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8</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Факультет «Экономики и права»</a:t>
                      </a: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9 папка құжаттардың </a:t>
                      </a:r>
                      <a:r>
                        <a:rPr lang="kk-KZ" sz="120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колонтитулы</a:t>
                      </a: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және мерзімі сәйкес емес</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227431"/>
                  </a:ext>
                </a:extLst>
              </a:tr>
              <a:tr h="426495">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9</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Бухгалтерия</a:t>
                      </a: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Wingdings" panose="05000000000000000000" pitchFamily="2" charset="2"/>
                        <a:buChar char=""/>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Бөлім бойынша барлығы бекітілген номенклатура бойынша 35 папка (папкалар түгел емес, папкалар ішіндегі құжаттар номенклатураға сәйкес тігілмеген, іс тізілімі жоқ, титул парақтары дұрыс рәсімделмеген, хаттамалар жоқ, жоспар бекітілмеген, жаңа оқу жылының құжаттары түгел емес, стендтер жаңартылмаған, СМЖ құжаттары жоқ, номенклатура дұрыс емес)</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883929"/>
                  </a:ext>
                </a:extLst>
              </a:tr>
              <a:tr h="196424">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Планово-экономическое управление</a:t>
                      </a: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Aft>
                          <a:spcPts val="0"/>
                        </a:spcAft>
                        <a:buFont typeface="Wingdings" panose="05000000000000000000" pitchFamily="2" charset="2"/>
                        <a:buChar char=""/>
                      </a:pPr>
                      <a:r>
                        <a:rPr lang="kk-KZ"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СМЖ құжаттары түгел емес, жылдық жоспар жоқ, Жоспарлау бөлімінің ережесін жаңарту қажет.</a:t>
                      </a:r>
                      <a:endPar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Барлық папкаларда титулдық парағы, іс тізілімі жоқ</a:t>
                      </a:r>
                      <a:endPar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8503387"/>
                  </a:ext>
                </a:extLst>
              </a:tr>
              <a:tr h="65475">
                <a:tc>
                  <a:txBody>
                    <a:bodyPr/>
                    <a:lstStyle/>
                    <a:p>
                      <a:pP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Жалпы саны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21</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10</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15+ 6-</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1350" marR="21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15446652"/>
                  </a:ext>
                </a:extLst>
              </a:tr>
            </a:tbl>
          </a:graphicData>
        </a:graphic>
      </p:graphicFrame>
    </p:spTree>
    <p:extLst>
      <p:ext uri="{BB962C8B-B14F-4D97-AF65-F5344CB8AC3E}">
        <p14:creationId xmlns:p14="http://schemas.microsoft.com/office/powerpoint/2010/main" val="794819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146154506"/>
              </p:ext>
            </p:extLst>
          </p:nvPr>
        </p:nvGraphicFramePr>
        <p:xfrm>
          <a:off x="159797" y="392541"/>
          <a:ext cx="11851690" cy="6203192"/>
        </p:xfrm>
        <a:graphic>
          <a:graphicData uri="http://schemas.openxmlformats.org/drawingml/2006/table">
            <a:tbl>
              <a:tblPr firstRow="1" firstCol="1" lastRow="1" lastCol="1" bandRow="1" bandCol="1"/>
              <a:tblGrid>
                <a:gridCol w="404036">
                  <a:extLst>
                    <a:ext uri="{9D8B030D-6E8A-4147-A177-3AD203B41FA5}">
                      <a16:colId xmlns:a16="http://schemas.microsoft.com/office/drawing/2014/main" val="2966524933"/>
                    </a:ext>
                  </a:extLst>
                </a:gridCol>
                <a:gridCol w="1768774">
                  <a:extLst>
                    <a:ext uri="{9D8B030D-6E8A-4147-A177-3AD203B41FA5}">
                      <a16:colId xmlns:a16="http://schemas.microsoft.com/office/drawing/2014/main" val="3342068032"/>
                    </a:ext>
                  </a:extLst>
                </a:gridCol>
                <a:gridCol w="1014577">
                  <a:extLst>
                    <a:ext uri="{9D8B030D-6E8A-4147-A177-3AD203B41FA5}">
                      <a16:colId xmlns:a16="http://schemas.microsoft.com/office/drawing/2014/main" val="1719876818"/>
                    </a:ext>
                  </a:extLst>
                </a:gridCol>
                <a:gridCol w="619520">
                  <a:extLst>
                    <a:ext uri="{9D8B030D-6E8A-4147-A177-3AD203B41FA5}">
                      <a16:colId xmlns:a16="http://schemas.microsoft.com/office/drawing/2014/main" val="1526179248"/>
                    </a:ext>
                  </a:extLst>
                </a:gridCol>
                <a:gridCol w="781134">
                  <a:extLst>
                    <a:ext uri="{9D8B030D-6E8A-4147-A177-3AD203B41FA5}">
                      <a16:colId xmlns:a16="http://schemas.microsoft.com/office/drawing/2014/main" val="2684668610"/>
                    </a:ext>
                  </a:extLst>
                </a:gridCol>
                <a:gridCol w="843984">
                  <a:extLst>
                    <a:ext uri="{9D8B030D-6E8A-4147-A177-3AD203B41FA5}">
                      <a16:colId xmlns:a16="http://schemas.microsoft.com/office/drawing/2014/main" val="4142308759"/>
                    </a:ext>
                  </a:extLst>
                </a:gridCol>
                <a:gridCol w="6419665">
                  <a:extLst>
                    <a:ext uri="{9D8B030D-6E8A-4147-A177-3AD203B41FA5}">
                      <a16:colId xmlns:a16="http://schemas.microsoft.com/office/drawing/2014/main" val="266424888"/>
                    </a:ext>
                  </a:extLst>
                </a:gridCol>
              </a:tblGrid>
              <a:tr h="250862">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a:t>
                      </a: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бөлімнің</a:t>
                      </a: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аты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Актілер</a:t>
                      </a: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саны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Елеулі</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Елеусіз</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Жойылуы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Сәйкессіздіктер</a:t>
                      </a: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мазмұны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4145718"/>
                  </a:ext>
                </a:extLst>
              </a:tr>
              <a:tr h="376293">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Департамент науки и коммерциализации</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папках отсутствуют отчеты департамента за прошлый год и договора с организациями, предприятиями.</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Не ведется работа с архивом университета (нет актов списания документов за последние 3 года)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На документах нет колонтитулов, на документах нет отметок о выполнении запланированных мероприятий</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9842176"/>
                  </a:ext>
                </a:extLst>
              </a:tr>
              <a:tr h="56443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1.2-1.3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корпусе установлены просроченные огнетушители (подали новую заявку)</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медпункте нет журналов учета пациентов, лекарственных препаратов, их получения и списания. Нет дезинфицирующего раствора</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В туалетах (женский и мужской) отсутствуют внутренние двери! Отсутствует горячая вода</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В столовой корпуса 1.2-.1.3 нет вытяжки и отсутствует меню на горячие блюда</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908297"/>
                  </a:ext>
                </a:extLst>
              </a:tr>
              <a:tr h="18814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13</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Центр развития творчества студентов</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Отсутствуют колонтитулы на части документации или устаревшие</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1739092"/>
                  </a:ext>
                </a:extLst>
              </a:tr>
              <a:tr h="125431">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14</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Отдел по работе с молодежью</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Отсутствуют протоколы отдельных мероприятий и устаревшие колонтитулы на отдельных документах</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3345068"/>
                  </a:ext>
                </a:extLst>
              </a:tr>
              <a:tr h="18814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Отдел научно-исследовательской работы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Не полностью актуализирована веб-страничка отдела на сайте вуза.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Отсутствуют акты списания документов в архив</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985729"/>
                  </a:ext>
                </a:extLst>
              </a:tr>
              <a:tr h="18814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Управление международного сотрудничества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Отсутствуют отдельные протоколы мероприятий Управления</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698144"/>
                  </a:ext>
                </a:extLst>
              </a:tr>
              <a:tr h="75258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Общежитие 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общежитии не работают читальный зал библиотеки (комната для занятий), столовая и медпункт. В читальном зале организованы все условия (компьютеры, книги, столы), однако он не работает с 2020 года! При этом в общежитии проживает более 400 студентов и преподавателей.</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Бытовые комнаты, особенно туалеты и душевые комнаты требуют капитального ремонта. Не все конфорки электрических плит работают.</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На первом этаже, где проживают студенты с ограниченными возможностями не проведена система оповещения о пожаре. Входная дверь в общежитие требует замены (не работает доводчик и т.п.)</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709882"/>
                  </a:ext>
                </a:extLst>
              </a:tr>
            </a:tbl>
          </a:graphicData>
        </a:graphic>
      </p:graphicFrame>
      <p:sp>
        <p:nvSpPr>
          <p:cNvPr id="4" name="Прямоугольник 3"/>
          <p:cNvSpPr/>
          <p:nvPr/>
        </p:nvSpPr>
        <p:spPr>
          <a:xfrm>
            <a:off x="435007" y="0"/>
            <a:ext cx="11097086" cy="304699"/>
          </a:xfrm>
          <a:prstGeom prst="rect">
            <a:avLst/>
          </a:prstGeom>
        </p:spPr>
        <p:txBody>
          <a:bodyPr wrap="square">
            <a:spAutoFit/>
          </a:bodyPr>
          <a:lstStyle/>
          <a:p>
            <a:pPr algn="ctr">
              <a:lnSpc>
                <a:spcPct val="115000"/>
              </a:lnSpc>
              <a:spcAft>
                <a:spcPts val="0"/>
              </a:spcAft>
            </a:pP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құрылымдар бойынша алдын-ала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 №4 топ</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5</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.2024 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4418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204580819"/>
              </p:ext>
            </p:extLst>
          </p:nvPr>
        </p:nvGraphicFramePr>
        <p:xfrm>
          <a:off x="275210" y="310722"/>
          <a:ext cx="11656377" cy="6189921"/>
        </p:xfrm>
        <a:graphic>
          <a:graphicData uri="http://schemas.openxmlformats.org/drawingml/2006/table">
            <a:tbl>
              <a:tblPr firstRow="1" firstCol="1" lastRow="1" lastCol="1" bandRow="1" bandCol="1"/>
              <a:tblGrid>
                <a:gridCol w="381738">
                  <a:extLst>
                    <a:ext uri="{9D8B030D-6E8A-4147-A177-3AD203B41FA5}">
                      <a16:colId xmlns:a16="http://schemas.microsoft.com/office/drawing/2014/main" val="1829026873"/>
                    </a:ext>
                  </a:extLst>
                </a:gridCol>
                <a:gridCol w="1884400">
                  <a:extLst>
                    <a:ext uri="{9D8B030D-6E8A-4147-A177-3AD203B41FA5}">
                      <a16:colId xmlns:a16="http://schemas.microsoft.com/office/drawing/2014/main" val="2546721809"/>
                    </a:ext>
                  </a:extLst>
                </a:gridCol>
                <a:gridCol w="690124">
                  <a:extLst>
                    <a:ext uri="{9D8B030D-6E8A-4147-A177-3AD203B41FA5}">
                      <a16:colId xmlns:a16="http://schemas.microsoft.com/office/drawing/2014/main" val="4114595007"/>
                    </a:ext>
                  </a:extLst>
                </a:gridCol>
                <a:gridCol w="683580">
                  <a:extLst>
                    <a:ext uri="{9D8B030D-6E8A-4147-A177-3AD203B41FA5}">
                      <a16:colId xmlns:a16="http://schemas.microsoft.com/office/drawing/2014/main" val="380913422"/>
                    </a:ext>
                  </a:extLst>
                </a:gridCol>
                <a:gridCol w="683581">
                  <a:extLst>
                    <a:ext uri="{9D8B030D-6E8A-4147-A177-3AD203B41FA5}">
                      <a16:colId xmlns:a16="http://schemas.microsoft.com/office/drawing/2014/main" val="2472793387"/>
                    </a:ext>
                  </a:extLst>
                </a:gridCol>
                <a:gridCol w="736847">
                  <a:extLst>
                    <a:ext uri="{9D8B030D-6E8A-4147-A177-3AD203B41FA5}">
                      <a16:colId xmlns:a16="http://schemas.microsoft.com/office/drawing/2014/main" val="3783556662"/>
                    </a:ext>
                  </a:extLst>
                </a:gridCol>
                <a:gridCol w="6596107">
                  <a:extLst>
                    <a:ext uri="{9D8B030D-6E8A-4147-A177-3AD203B41FA5}">
                      <a16:colId xmlns:a16="http://schemas.microsoft.com/office/drawing/2014/main" val="4018445172"/>
                    </a:ext>
                  </a:extLst>
                </a:gridCol>
              </a:tblGrid>
              <a:tr h="125431">
                <a:tc>
                  <a:txBody>
                    <a:bodyPr/>
                    <a:lstStyle/>
                    <a:p>
                      <a:pPr marL="0" lvl="0" indent="0" algn="ctr">
                        <a:lnSpc>
                          <a:spcPct val="107000"/>
                        </a:lnSpc>
                        <a:spcAft>
                          <a:spcPts val="0"/>
                        </a:spcAft>
                        <a:buFont typeface="+mj-lt"/>
                        <a:buNone/>
                      </a:pP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18</a:t>
                      </a: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2.6</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столовой корпуса 2.6. нет меню на горячие блюда и нет вытяжки (не предусмотрена проектом)</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676339"/>
                  </a:ext>
                </a:extLst>
              </a:tr>
              <a:tr h="125431">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19</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2.4</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корпусе отсутствует система оповещения о пожаре. Пожарные щиты заколочены гвоздями</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5944900"/>
                  </a:ext>
                </a:extLst>
              </a:tr>
              <a:tr h="501724">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4.1-4.2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корпусе установлены просроченные огнетушители, они все собраны в гардеробе корпуса.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Отключена система оповещения о пожаре (пульт при включении издает звук) со слов охраны необходима его замена.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В корпусах несистематично ведется (периодами не ведется) журнал учета посетителей, на люке от крыши нет замка.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4. В столовой корпуса 4.1 нет прейскуранта цен, отсутствует мыло для рук, одноразовые полотенца и мусорное ведро.</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4347842"/>
                  </a:ext>
                </a:extLst>
              </a:tr>
              <a:tr h="313577">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Факультет филологии и гуманитарных наук</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На протоколах Совета факультета устаревшие колонтитулы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Отсутствуют акты списания документов в архив</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Не полностью актуализирована веб-страничка факультета на сайте вуза (однако значительная работа в этом направлении проделана)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327217"/>
                  </a:ext>
                </a:extLst>
              </a:tr>
              <a:tr h="18814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«Мировые языки»</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Отсутствуют индивидуальные планы работы преподавателей со ставкой 0,5 и 0,25</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Отсутствуют акты списания документов в архив.</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9055820"/>
                  </a:ext>
                </a:extLst>
              </a:tr>
              <a:tr h="56443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23</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«Иностранная филология и переводческое дело»</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Практически отсутствуют документы по трудоустройству выпускников за прошедший учебный год.</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Некорректно подготовлен годовой отчет кафедры за 2022-2023 учебный год (пропущены пункты 12 и 13), информация п. 17 полностью дублирует п.16</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Оформление некоторых УМКД не соответствует предъявляемым требованиям (не обновлена литература, устаревшие колонтитулы и т.п.)</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Отсутствуют акты списания документов в архив.</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9828250"/>
                  </a:ext>
                </a:extLst>
              </a:tr>
              <a:tr h="313577">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24</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«Практические иностранные языки»</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Отсутствуют индивидуальные планы работы преподавателей со ставкой 0,5 и 0,25</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Отсутствуют акты списания документов в архив.</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Отсутствуют акты аудитов предыдущего периода.</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Некорректно указаны даты протоколов заседания кафедры.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0094185"/>
                  </a:ext>
                </a:extLst>
              </a:tr>
              <a:tr h="313577">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«Русский язык и литература»</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 На отдельных документах кафедры и преподавателей устаревшие колонтитулы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 Нет протоколов по воспитательной работе преподавателей за последние 3-4 недели. </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Отсутствуют акты списания документов в архив.</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5905884"/>
                  </a:ext>
                </a:extLst>
              </a:tr>
              <a:tr h="127757">
                <a:tc>
                  <a:txBody>
                    <a:bodyPr/>
                    <a:lstStyle/>
                    <a:p>
                      <a:pPr algn="ctr">
                        <a:lnSpc>
                          <a:spcPct val="115000"/>
                        </a:lnSpc>
                        <a:spcAft>
                          <a:spcPts val="0"/>
                        </a:spcAft>
                      </a:pP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Жалпы саны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36</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26+  10-</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7086" marR="170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8888366"/>
                  </a:ext>
                </a:extLst>
              </a:tr>
            </a:tbl>
          </a:graphicData>
        </a:graphic>
      </p:graphicFrame>
    </p:spTree>
    <p:extLst>
      <p:ext uri="{BB962C8B-B14F-4D97-AF65-F5344CB8AC3E}">
        <p14:creationId xmlns:p14="http://schemas.microsoft.com/office/powerpoint/2010/main" val="2502354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10667920"/>
              </p:ext>
            </p:extLst>
          </p:nvPr>
        </p:nvGraphicFramePr>
        <p:xfrm>
          <a:off x="221943" y="618262"/>
          <a:ext cx="11789543" cy="5809110"/>
        </p:xfrm>
        <a:graphic>
          <a:graphicData uri="http://schemas.openxmlformats.org/drawingml/2006/table">
            <a:tbl>
              <a:tblPr firstRow="1" firstCol="1" lastRow="1" lastCol="1" bandRow="1" bandCol="1"/>
              <a:tblGrid>
                <a:gridCol w="369996">
                  <a:extLst>
                    <a:ext uri="{9D8B030D-6E8A-4147-A177-3AD203B41FA5}">
                      <a16:colId xmlns:a16="http://schemas.microsoft.com/office/drawing/2014/main" val="2221990405"/>
                    </a:ext>
                  </a:extLst>
                </a:gridCol>
                <a:gridCol w="1452919">
                  <a:extLst>
                    <a:ext uri="{9D8B030D-6E8A-4147-A177-3AD203B41FA5}">
                      <a16:colId xmlns:a16="http://schemas.microsoft.com/office/drawing/2014/main" val="1330052905"/>
                    </a:ext>
                  </a:extLst>
                </a:gridCol>
                <a:gridCol w="947555">
                  <a:extLst>
                    <a:ext uri="{9D8B030D-6E8A-4147-A177-3AD203B41FA5}">
                      <a16:colId xmlns:a16="http://schemas.microsoft.com/office/drawing/2014/main" val="2043601791"/>
                    </a:ext>
                  </a:extLst>
                </a:gridCol>
                <a:gridCol w="694874">
                  <a:extLst>
                    <a:ext uri="{9D8B030D-6E8A-4147-A177-3AD203B41FA5}">
                      <a16:colId xmlns:a16="http://schemas.microsoft.com/office/drawing/2014/main" val="418778052"/>
                    </a:ext>
                  </a:extLst>
                </a:gridCol>
                <a:gridCol w="658777">
                  <a:extLst>
                    <a:ext uri="{9D8B030D-6E8A-4147-A177-3AD203B41FA5}">
                      <a16:colId xmlns:a16="http://schemas.microsoft.com/office/drawing/2014/main" val="524780572"/>
                    </a:ext>
                  </a:extLst>
                </a:gridCol>
                <a:gridCol w="839263">
                  <a:extLst>
                    <a:ext uri="{9D8B030D-6E8A-4147-A177-3AD203B41FA5}">
                      <a16:colId xmlns:a16="http://schemas.microsoft.com/office/drawing/2014/main" val="165975474"/>
                    </a:ext>
                  </a:extLst>
                </a:gridCol>
                <a:gridCol w="6826159">
                  <a:extLst>
                    <a:ext uri="{9D8B030D-6E8A-4147-A177-3AD203B41FA5}">
                      <a16:colId xmlns:a16="http://schemas.microsoft.com/office/drawing/2014/main" val="265225923"/>
                    </a:ext>
                  </a:extLst>
                </a:gridCol>
              </a:tblGrid>
              <a:tr h="193298">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аты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Актілер саны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Елеулі</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Елеусіз</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Жойылуы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Сәйкессіздіктер мазмұны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1127072"/>
                  </a:ext>
                </a:extLst>
              </a:tr>
              <a:tr h="724868">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3 жатақхана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8</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студенттік жатақханадағы оқыиушылардың кезекшілік журналындағы кезекші оқытушылардың қолы қойылмаған. Компьютерлік кластағы 10 компьютердің екеуінде интернет істемейді. 2 компьютерде тышқан жоқ. Екі комьпютер мүлдем істемейді. Жатақханадағы ұсыныс орындау журналы (плотник) 26.01.24 ж – 29.01.24ж. аралығындағы студенттердің берген ұсыныстары орындалмаған. Ұлдар жуынатын бөлменің душтары істемейді, қосымша бөлшектері жоқ. Қыздар жуынатын бөлмесіндегі душтардың крандарының біреуі істемейді. Жатақханадағы студенттердің демалысқа баруы, келуі бойынша тіркеу журналы талапқа сәйкес толтырылмаған. (кеткен күні жазылып, келген күні жазылмаған, қолдары қойылмаған). Әжетхананың есіктерінің құлпы жабылмайды.Кейбір бөлмелерді тазалық жоқ. Жатақхананың жиһаздары ескіріп кеткен жаңартуды қажет етеді.</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5835426"/>
                  </a:ext>
                </a:extLst>
              </a:tr>
              <a:tr h="96649">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5.4. Оқу корпусы.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Буфет.</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5.4. корпустағы кабинеттердің паспорттары ескі.  Буфетте тағам өнімдеріне баға қойылмаған. Прейскурант жоқ, меню жоқ.</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613316"/>
                  </a:ext>
                </a:extLst>
              </a:tr>
              <a:tr h="289947">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28</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«Дене шынықтыру және алғашқы әскери дайындық» факультеті</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2023-2024 оқу жылындағы  тәрбие жұмысының жарты жылдық  есебінің колонтитулын ауыстыру керек. 2023-2024 оқу жылының студенттерді қабылдау кәсіби бағдар жұмысының жоспары колонтитулын жаңарту.  «Академиялық кеңес туралы ереже» танысу парағы жоқ. Веб-сайт жаңарту қажет.  Ғылым және біліктілікті арттыру папакасында орындалды деген белгі жоқ.</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7725869"/>
                  </a:ext>
                </a:extLst>
              </a:tr>
              <a:tr h="241623">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Дене тәрбиесі кафедрасы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Силлабустардың титул парағын түзету. «Жастар салауатты өмір салтын қолдайды» атты үйірменің 2022- 2023 жылғы есебі жоқ. Сарыбаев А., Кылышбаев Ф., Смағұлов Д., Жұматаев Р., Орахатов Е. оқытушыларының  2023-2024 оқу жылындағы жарты жылдық есептері СМЖ талаптарына сәйкес емес.</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2309859"/>
                  </a:ext>
                </a:extLst>
              </a:tr>
              <a:tr h="579894">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Спорттық пәндердің әдістемесі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Өксікбаев Т, Сарыбаев Ә.К, Қонысбаев Е, Стамкулов М.Т., Альшанов С., М.Ашимовтың  2023- 2024 оқу жылына арналған жеке жұмыс жоспарлары талапқа сай  рәсімделмеген. Закизянова Рашид Тагировичтің 2023-2024 оқу жылындағы жарты жылдық есебі СМЖ талатарына сай емес. 2023-2024 оқу жылындағы оқытушылардың жеке жұмыс жоспарларының орындалуы туралы жарты жыдық есебінде кафедра меңгерушісінің және факультет деканының қолы қойылмаған. Папка 15-37/14-3-11 Студенттердің практикалары бойынша құжаттардың іс тізімі толтырылмаған. Жұмыс оқу бағдарламаларында бекітілген күні қойылмаған. Жұмыс жоспарларында орындалғаны туралы белгі қойылмаған және іс тізімі жаңарту керек.</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211203"/>
                  </a:ext>
                </a:extLst>
              </a:tr>
            </a:tbl>
          </a:graphicData>
        </a:graphic>
      </p:graphicFrame>
      <p:sp>
        <p:nvSpPr>
          <p:cNvPr id="3" name="Прямоугольник 2"/>
          <p:cNvSpPr/>
          <p:nvPr/>
        </p:nvSpPr>
        <p:spPr>
          <a:xfrm>
            <a:off x="435007" y="124288"/>
            <a:ext cx="11097086" cy="304699"/>
          </a:xfrm>
          <a:prstGeom prst="rect">
            <a:avLst/>
          </a:prstGeom>
        </p:spPr>
        <p:txBody>
          <a:bodyPr wrap="square">
            <a:spAutoFit/>
          </a:bodyPr>
          <a:lstStyle/>
          <a:p>
            <a:pPr algn="ctr">
              <a:lnSpc>
                <a:spcPct val="115000"/>
              </a:lnSpc>
              <a:spcAft>
                <a:spcPts val="0"/>
              </a:spcAft>
            </a:pP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құрылымдар бойынша алдын-ала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 №6 топ</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5</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.2024 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33515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02433077"/>
              </p:ext>
            </p:extLst>
          </p:nvPr>
        </p:nvGraphicFramePr>
        <p:xfrm>
          <a:off x="168674" y="396506"/>
          <a:ext cx="11754037" cy="5992880"/>
        </p:xfrm>
        <a:graphic>
          <a:graphicData uri="http://schemas.openxmlformats.org/drawingml/2006/table">
            <a:tbl>
              <a:tblPr firstRow="1" firstCol="1" lastRow="1" lastCol="1" bandRow="1" bandCol="1"/>
              <a:tblGrid>
                <a:gridCol w="337353">
                  <a:extLst>
                    <a:ext uri="{9D8B030D-6E8A-4147-A177-3AD203B41FA5}">
                      <a16:colId xmlns:a16="http://schemas.microsoft.com/office/drawing/2014/main" val="2397707544"/>
                    </a:ext>
                  </a:extLst>
                </a:gridCol>
                <a:gridCol w="1473693">
                  <a:extLst>
                    <a:ext uri="{9D8B030D-6E8A-4147-A177-3AD203B41FA5}">
                      <a16:colId xmlns:a16="http://schemas.microsoft.com/office/drawing/2014/main" val="291752367"/>
                    </a:ext>
                  </a:extLst>
                </a:gridCol>
                <a:gridCol w="825623">
                  <a:extLst>
                    <a:ext uri="{9D8B030D-6E8A-4147-A177-3AD203B41FA5}">
                      <a16:colId xmlns:a16="http://schemas.microsoft.com/office/drawing/2014/main" val="3304783815"/>
                    </a:ext>
                  </a:extLst>
                </a:gridCol>
                <a:gridCol w="754602">
                  <a:extLst>
                    <a:ext uri="{9D8B030D-6E8A-4147-A177-3AD203B41FA5}">
                      <a16:colId xmlns:a16="http://schemas.microsoft.com/office/drawing/2014/main" val="4233056622"/>
                    </a:ext>
                  </a:extLst>
                </a:gridCol>
                <a:gridCol w="701336">
                  <a:extLst>
                    <a:ext uri="{9D8B030D-6E8A-4147-A177-3AD203B41FA5}">
                      <a16:colId xmlns:a16="http://schemas.microsoft.com/office/drawing/2014/main" val="1811121951"/>
                    </a:ext>
                  </a:extLst>
                </a:gridCol>
                <a:gridCol w="790113">
                  <a:extLst>
                    <a:ext uri="{9D8B030D-6E8A-4147-A177-3AD203B41FA5}">
                      <a16:colId xmlns:a16="http://schemas.microsoft.com/office/drawing/2014/main" val="47423615"/>
                    </a:ext>
                  </a:extLst>
                </a:gridCol>
                <a:gridCol w="6871317">
                  <a:extLst>
                    <a:ext uri="{9D8B030D-6E8A-4147-A177-3AD203B41FA5}">
                      <a16:colId xmlns:a16="http://schemas.microsoft.com/office/drawing/2014/main" val="2416865796"/>
                    </a:ext>
                  </a:extLst>
                </a:gridCol>
              </a:tblGrid>
              <a:tr h="144974">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5.3. Оқу корпусы</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5.3. оқу корпусында 1, 2 қабаттарда подоконниктер сынған. №304 аудитория паспортын жаңарту қажет. №309 өрт сөндіру құрылғысы төменде тұр.</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639725"/>
                  </a:ext>
                </a:extLst>
              </a:tr>
              <a:tr h="96649">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Мұражай</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Мұражай жұмыс жоспарларында нақты орындалу туралы белгі қойылмаған.</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633746"/>
                  </a:ext>
                </a:extLst>
              </a:tr>
              <a:tr h="483245">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33</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Карьера және бизнес серіктестік орталығы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№15-37/3-1.3-02 Университет бұйрықтары, Басқарма және ғылыми кеңес шешімдері, нормативті- әдістемелік материалдар(көшірмелері) папкасындағы 2022-2023 жылға арналған іс тізімі талапқа сәйкес рәсімделмеген, колонтитулы сәйкес емес. №15-37/3-1.3-10 папкасындағы құжаттар жылдарына ққарай реттілікпен, жүйелі жинақталмаған. Іс тізіміндегі колонтитулы СМЖ формасына сәйкес емес. Орталықтық жұмыс жоспарында орындалғаны туралы белгі жоқ. Лауазымдық нұсқаулықтардың танысу парағына қол қойылмаған. Есептердің колонтитулдарын талапқа сәйкестендіру.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5240476"/>
                  </a:ext>
                </a:extLst>
              </a:tr>
              <a:tr h="676543">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34</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Дене шынықтыру және спорт теориясы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6</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Оқытушы Махамбетов Е.О . штаттық кестедегі және жеке жұмыс жоспарындағы оқу сағаты сәйкес келмейді.  Кафедраның тәрбие жұмыстары бойынша іс-шараларының  хаттамалары жоқ. Куратордың журналында декан орынбасарымен кафедра меңгерушісінің қолы жоқ.  Кафедра туралы ереже жоқ. Веб сайт мәліметтерін жаңарту. «Базалық спорт түрлерін оқытудың теориясы мен әдістемесі» пәні бойынша курстық жұмыстардың титульдық бетінде қорғауға жіберілген күні, қорғалған күні, бағасы қойылмаған, комиссия мүшелерінің қолы қойылмаған. 2023-3024 оқу жылына арналған кафедраның жұмыс жоспарында 13 пункт, 14 пункт  бойынша бөлім басшыларының қолы қойылмаған. 2024 жылғы 18 қаңтар №37-нқ бұйрығымен бекітілген істер номенклатурасындағы көрсетілген индекс (15-37/5-4-13) кестедегі істің индексіне (15-37/14-1-01) сәйкес емес.</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0742592"/>
                  </a:ext>
                </a:extLst>
              </a:tr>
              <a:tr h="338272">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Кітапханалық – ақпараттық орталық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2024 жылғы 18 қаңтар №37-нқ бұйрығымен бекітілген істер номенклатурасындағы көрсетілген индекс (№15-37/5-4-13) кестедегі істің индексіне (№15-37/7-4-01..) сәйкес емес. Кітапханалық-ақпараттық орталықтың 2023-2024 оқу жылына арналған сапа саласындағы жүзеге асыру жоспары СМЖ талаптарына сәйкес рәсімделмеген. Жұмыс жсопарларына орындалу белгісі қойылмаған.</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1479341"/>
                  </a:ext>
                </a:extLst>
              </a:tr>
              <a:tr h="193298">
                <a:tc>
                  <a:txBody>
                    <a:bodyPr/>
                    <a:lstStyle/>
                    <a:p>
                      <a:pPr marL="0" lvl="0" indent="0">
                        <a:lnSpc>
                          <a:spcPct val="107000"/>
                        </a:lnSpc>
                        <a:spcAft>
                          <a:spcPts val="0"/>
                        </a:spcAft>
                        <a:buFont typeface="+mj-lt"/>
                        <a:buNone/>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Маркетинг және кәсіптік бағдарлау басқармасы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2024 жылғы 18 қаңтар №37 нқ бұйрығымен бекітілген істер номенклатурасындағы көрсетілген индекс (15-37/5-4-13) кестедегі істің (15-37/3-3-01) сәйкес емес. Лауазымдық нұсқаулықтардың танысу парағына қол қойылмаған, іс тізімі толтырылмаған.</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3063098"/>
                  </a:ext>
                </a:extLst>
              </a:tr>
              <a:tr h="193298">
                <a:tc>
                  <a:txBody>
                    <a:bodyPr/>
                    <a:lstStyle/>
                    <a:p>
                      <a:pPr marL="0" lvl="0" indent="0">
                        <a:lnSpc>
                          <a:spcPct val="107000"/>
                        </a:lnSpc>
                        <a:spcAft>
                          <a:spcPts val="0"/>
                        </a:spcAft>
                        <a:buFont typeface="+mj-lt"/>
                        <a:buNone/>
                        <a:tabLst>
                          <a:tab pos="733425" algn="l"/>
                        </a:tabLs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tabLst>
                          <a:tab pos="733425" algn="l"/>
                        </a:tabLst>
                      </a:pPr>
                      <a:r>
                        <a:rPr lang="kk-KZ"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«Қаржы және есеп»  кафедрасы </a:t>
                      </a:r>
                      <a:endPar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kk-KZ"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«Банковское дело» пәні бойынша 2023-2024 оқу жылының 1 семестрдегі курстық жұмыстың титулдық бетінде баға қойылмаған.№15-37/13-2-03 іс – тізімінің колонтитулын жаңарту және №3 хаттама бойынша анықтамаларды тіркеу қажет.</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1099853"/>
                  </a:ext>
                </a:extLst>
              </a:tr>
              <a:tr h="98779">
                <a:tc>
                  <a:txBody>
                    <a:bodyPr/>
                    <a:lstStyle/>
                    <a:p>
                      <a:pP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Жалпы саны</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41</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12</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29</a:t>
                      </a:r>
                      <a:endParaRPr lang="ru-RU" sz="120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31+  10-</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txBody>
                  <a:tcPr marL="15758" marR="1575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2937532"/>
                  </a:ext>
                </a:extLst>
              </a:tr>
            </a:tbl>
          </a:graphicData>
        </a:graphic>
      </p:graphicFrame>
    </p:spTree>
    <p:extLst>
      <p:ext uri="{BB962C8B-B14F-4D97-AF65-F5344CB8AC3E}">
        <p14:creationId xmlns:p14="http://schemas.microsoft.com/office/powerpoint/2010/main" val="3503009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3654150529"/>
              </p:ext>
            </p:extLst>
          </p:nvPr>
        </p:nvGraphicFramePr>
        <p:xfrm>
          <a:off x="166051" y="304699"/>
          <a:ext cx="11863190" cy="6495413"/>
        </p:xfrm>
        <a:graphic>
          <a:graphicData uri="http://schemas.openxmlformats.org/drawingml/2006/table">
            <a:tbl>
              <a:tblPr firstRow="1" firstCol="1" lastRow="1" lastCol="1" bandRow="1" bandCol="1"/>
              <a:tblGrid>
                <a:gridCol w="375486">
                  <a:extLst>
                    <a:ext uri="{9D8B030D-6E8A-4147-A177-3AD203B41FA5}">
                      <a16:colId xmlns:a16="http://schemas.microsoft.com/office/drawing/2014/main" val="177886235"/>
                    </a:ext>
                  </a:extLst>
                </a:gridCol>
                <a:gridCol w="1464816">
                  <a:extLst>
                    <a:ext uri="{9D8B030D-6E8A-4147-A177-3AD203B41FA5}">
                      <a16:colId xmlns:a16="http://schemas.microsoft.com/office/drawing/2014/main" val="3979657535"/>
                    </a:ext>
                  </a:extLst>
                </a:gridCol>
                <a:gridCol w="648070">
                  <a:extLst>
                    <a:ext uri="{9D8B030D-6E8A-4147-A177-3AD203B41FA5}">
                      <a16:colId xmlns:a16="http://schemas.microsoft.com/office/drawing/2014/main" val="1878658311"/>
                    </a:ext>
                  </a:extLst>
                </a:gridCol>
                <a:gridCol w="585926">
                  <a:extLst>
                    <a:ext uri="{9D8B030D-6E8A-4147-A177-3AD203B41FA5}">
                      <a16:colId xmlns:a16="http://schemas.microsoft.com/office/drawing/2014/main" val="1798030853"/>
                    </a:ext>
                  </a:extLst>
                </a:gridCol>
                <a:gridCol w="630314">
                  <a:extLst>
                    <a:ext uri="{9D8B030D-6E8A-4147-A177-3AD203B41FA5}">
                      <a16:colId xmlns:a16="http://schemas.microsoft.com/office/drawing/2014/main" val="2026969526"/>
                    </a:ext>
                  </a:extLst>
                </a:gridCol>
                <a:gridCol w="825624">
                  <a:extLst>
                    <a:ext uri="{9D8B030D-6E8A-4147-A177-3AD203B41FA5}">
                      <a16:colId xmlns:a16="http://schemas.microsoft.com/office/drawing/2014/main" val="3851839326"/>
                    </a:ext>
                  </a:extLst>
                </a:gridCol>
                <a:gridCol w="7332954">
                  <a:extLst>
                    <a:ext uri="{9D8B030D-6E8A-4147-A177-3AD203B41FA5}">
                      <a16:colId xmlns:a16="http://schemas.microsoft.com/office/drawing/2014/main" val="2459976144"/>
                    </a:ext>
                  </a:extLst>
                </a:gridCol>
              </a:tblGrid>
              <a:tr h="350992">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a:t>
                      </a: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аты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Актілер</a:t>
                      </a: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саны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Елеулі</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Елеусіз</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Жойылуы</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Сәйкессіздіктер</a:t>
                      </a: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мазмұны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718769"/>
                  </a:ext>
                </a:extLst>
              </a:tr>
              <a:tr h="533830">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38</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Нулевой корпус</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огнетушитель заряжен в 2020 году, колонтитулы в инструкции по ТБ устаревшие, в лаборатории нет </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огнетушителя</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3855017"/>
                  </a:ext>
                </a:extLst>
              </a:tr>
              <a:tr h="533830">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39</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Цифровой Архив</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описи документов не датированы, не обновлены нормативные документы в Программе развития</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колонтитул 2021 года, в положении в листе согласования нет подписей</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522911"/>
                  </a:ext>
                </a:extLst>
              </a:tr>
              <a:tr h="533830">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Учебно</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–научный производственный центр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Фитохимия</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Отчет за 2022–2023 учебный год не утвержден</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Положения нет (на усмотрение кафедры)</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848358"/>
                  </a:ext>
                </a:extLst>
              </a:tr>
              <a:tr h="89950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Институт водного хозяйства и природоустройства</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папке 11 в плане воспитательной работы нет отметок о выполнении, в отчете факультета за 2022–2023 учебный год не идентифицированы даты и ФИО утверждающих лиц</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16 резервной папке колонтитул описи дел старый</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в 9 папке документы по СМК старые, нет обновленной программы развития, нет описи</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не во всех документах проставлены даты утверждения, в описи отсутствуют даты подписи документов</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113225"/>
                  </a:ext>
                </a:extLst>
              </a:tr>
              <a:tr h="533830">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Центр информации и медиакоммуникации </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папках не заполнена опись дела, в ДИ нет подписи в листе ознакомления, нет положения телестудии</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во всех папках хаотичный подшив документов, в папке №6 находятся документы, не соответствующие названию папки, во всех папках документы смешаны по годам</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4093332"/>
                  </a:ext>
                </a:extLst>
              </a:tr>
              <a:tr h="533830">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43</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Центр проектного управления и цифровизации </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 папке №1 не утвержденное и не подписанное руководство пользователя, нет описи, в плане работы отдела нет отметки о выполнении</a:t>
                      </a: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770949"/>
                  </a:ext>
                </a:extLst>
              </a:tr>
              <a:tr h="1448020">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44</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«Землеустройство и кадастр»</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папке №01 опись со старым колонтитулом, в папке №15 некоторые документы не датированы, журнал ТБ отсутствует </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папке №9 обновить опись дела, темы курсовых работ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Земельно</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–оценочное ран–</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ие</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утв. 29.08.2023 г., не обновлен стенд по дипломной работе</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на кафедре все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силлабусы</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неправильно составлены, часы неправильно распределены, по дисциплине «Гос. Регистр. и учет земель» у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препод</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Шокимовой</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перечень литературы разный в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силлабусе</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и в МУ</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не укомплектованы папки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папки</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в соответствии с номенклатурой дела, нет  экспертного заключения на план развития ОП 0607312</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812549"/>
                  </a:ext>
                </a:extLst>
              </a:tr>
              <a:tr h="481611">
                <a:tc>
                  <a:txBody>
                    <a:bodyPr/>
                    <a:lstStyle/>
                    <a:p>
                      <a:pPr marL="0" lvl="0" indent="0" algn="ctr">
                        <a:lnSpc>
                          <a:spcPct val="107000"/>
                        </a:lnSpc>
                        <a:spcAft>
                          <a:spcPts val="0"/>
                        </a:spcAft>
                        <a:buFont typeface="+mj-lt"/>
                        <a:buNone/>
                      </a:pP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45</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Общежитие  №2</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Отсутствует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санитайзер</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ДИ старые, 1 стиральная машина на 130 человек, электрощит на 1 этаже открыт, замки, ручки на дверях в комнаты слабые </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1029480"/>
                  </a:ext>
                </a:extLst>
              </a:tr>
            </a:tbl>
          </a:graphicData>
        </a:graphic>
      </p:graphicFrame>
      <p:sp>
        <p:nvSpPr>
          <p:cNvPr id="3" name="Прямоугольник 2"/>
          <p:cNvSpPr/>
          <p:nvPr/>
        </p:nvSpPr>
        <p:spPr>
          <a:xfrm>
            <a:off x="435007" y="0"/>
            <a:ext cx="11097086" cy="304699"/>
          </a:xfrm>
          <a:prstGeom prst="rect">
            <a:avLst/>
          </a:prstGeom>
        </p:spPr>
        <p:txBody>
          <a:bodyPr wrap="square">
            <a:spAutoFit/>
          </a:bodyPr>
          <a:lstStyle/>
          <a:p>
            <a:pPr algn="ctr">
              <a:lnSpc>
                <a:spcPct val="115000"/>
              </a:lnSpc>
              <a:spcAft>
                <a:spcPts val="0"/>
              </a:spcAft>
            </a:pP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құрылымдар бойынша алдын-ала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 №5 топ</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5</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.2024 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16151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989350352"/>
              </p:ext>
            </p:extLst>
          </p:nvPr>
        </p:nvGraphicFramePr>
        <p:xfrm>
          <a:off x="195309" y="96149"/>
          <a:ext cx="11869444" cy="6527546"/>
        </p:xfrm>
        <a:graphic>
          <a:graphicData uri="http://schemas.openxmlformats.org/drawingml/2006/table">
            <a:tbl>
              <a:tblPr firstRow="1" firstCol="1" lastRow="1" lastCol="1" bandRow="1" bandCol="1"/>
              <a:tblGrid>
                <a:gridCol w="431441">
                  <a:extLst>
                    <a:ext uri="{9D8B030D-6E8A-4147-A177-3AD203B41FA5}">
                      <a16:colId xmlns:a16="http://schemas.microsoft.com/office/drawing/2014/main" val="2699015303"/>
                    </a:ext>
                  </a:extLst>
                </a:gridCol>
                <a:gridCol w="1300463">
                  <a:extLst>
                    <a:ext uri="{9D8B030D-6E8A-4147-A177-3AD203B41FA5}">
                      <a16:colId xmlns:a16="http://schemas.microsoft.com/office/drawing/2014/main" val="874690082"/>
                    </a:ext>
                  </a:extLst>
                </a:gridCol>
                <a:gridCol w="534987">
                  <a:extLst>
                    <a:ext uri="{9D8B030D-6E8A-4147-A177-3AD203B41FA5}">
                      <a16:colId xmlns:a16="http://schemas.microsoft.com/office/drawing/2014/main" val="4118149179"/>
                    </a:ext>
                  </a:extLst>
                </a:gridCol>
                <a:gridCol w="435244">
                  <a:extLst>
                    <a:ext uri="{9D8B030D-6E8A-4147-A177-3AD203B41FA5}">
                      <a16:colId xmlns:a16="http://schemas.microsoft.com/office/drawing/2014/main" val="1502488631"/>
                    </a:ext>
                  </a:extLst>
                </a:gridCol>
                <a:gridCol w="453377">
                  <a:extLst>
                    <a:ext uri="{9D8B030D-6E8A-4147-A177-3AD203B41FA5}">
                      <a16:colId xmlns:a16="http://schemas.microsoft.com/office/drawing/2014/main" val="2285231699"/>
                    </a:ext>
                  </a:extLst>
                </a:gridCol>
                <a:gridCol w="534987">
                  <a:extLst>
                    <a:ext uri="{9D8B030D-6E8A-4147-A177-3AD203B41FA5}">
                      <a16:colId xmlns:a16="http://schemas.microsoft.com/office/drawing/2014/main" val="261957237"/>
                    </a:ext>
                  </a:extLst>
                </a:gridCol>
                <a:gridCol w="8178945">
                  <a:extLst>
                    <a:ext uri="{9D8B030D-6E8A-4147-A177-3AD203B41FA5}">
                      <a16:colId xmlns:a16="http://schemas.microsoft.com/office/drawing/2014/main" val="2625254578"/>
                    </a:ext>
                  </a:extLst>
                </a:gridCol>
              </a:tblGrid>
              <a:tr h="124844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«Транспорт и машиностроение»</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ДИ не утверждены, в папке №3 в описи старые колонтитулы, опись не заполнена, в протоколе №6 от 26.01.2024 года колонтитул 2020 года</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папке №11 колонтитулы старые, программы практик не обновлены, ведомость по практикам не заполнены, нет протоколов установочных конференций</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в разделе № 9 научная работа нет подписи ответственного исполнителя, в ИП нет отметок о выполнении за 1 семестр</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 в </a:t>
                      </a:r>
                      <a:r>
                        <a:rPr lang="ru-RU" sz="1200"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силлабусе</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по дисциплине «Теория  автомобиля» нет проставлены даты утверждения и номер протокола, информация на титульном листе старая</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 не укомплектована  папка №08, в документах не предоставлены цели кафедры на 2023–2024 года, нет печатных план развития, в ИП преподавателей нет отметок о выполнении, не предоставлены отчеты </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преподавателей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592766"/>
                  </a:ext>
                </a:extLst>
              </a:tr>
              <a:tr h="46816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«Дошкольное и начальное образование»</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ДИ </a:t>
                      </a: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 утверждены</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правилах организации и проведения практик не заполнен лист ознакомления, в журнале защиты курсовых работ не заполнен титульный лист</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в папке №8 нет дат и подписей на документах, не скорректирован план работы педагогического класса</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173685"/>
                  </a:ext>
                </a:extLst>
              </a:tr>
              <a:tr h="46816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48</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Центр технического сопровождения и поддержки</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план распределения материальных ресурсов на 2023–2024 год не утвержден директором и ДАП, колонтитулы старые.</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учебном процессе не хватает лицензионных офисных программ, нет лицензии на антивирусные программы</a:t>
                      </a:r>
                    </a:p>
                    <a:p>
                      <a:pP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не обеспечены аудитории и комп. классы нужными устройствами</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669571"/>
                  </a:ext>
                </a:extLst>
              </a:tr>
              <a:tr h="546197">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49</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Дворец молодежи</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в мужском туалете не работают 2 раковины, при входе нет санитайзера, не соблюден темп. Режим, на стойке регистрации нет системы водоснабжения</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красном зале не работает кондиционер, в медпункте на момент проверки не оказалось мед работника</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 в синем зале течет потолок, нет обновленного паспорта помещения, нет плана эвакуации</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936333"/>
                  </a:ext>
                </a:extLst>
              </a:tr>
              <a:tr h="46816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50</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6.1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 нет плана эвакуации, в комп. классе 134 очень холодно, нет ремонта, отсутствуют противопожарные средства, нет номеров на аудиториях, инструкция по безопасности и охране труда за 2016 г.</a:t>
                      </a:r>
                    </a:p>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 в связи с ремонтом на 2,3 этажах не представилось возможным провести  аудит, нет вывесок «вход выход», лифт не работает, нет плана эвакуации</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244711"/>
                  </a:ext>
                </a:extLst>
              </a:tr>
              <a:tr h="234084">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6.2 (буфет)</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Нет отопления, слабые вытяжки, на момент проверки не предоставлен договор на аренду помещения (предоставлен в ходе проверки)</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911922"/>
                  </a:ext>
                </a:extLst>
              </a:tr>
              <a:tr h="234084">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Корпус 6.2</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При осмотре подвального помещения выявлено, что деревянные ящики заполнены упаковочным материалом, состояние подвала требует капитальной уборки</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474817"/>
                  </a:ext>
                </a:extLst>
              </a:tr>
              <a:tr h="234084">
                <a:tc>
                  <a:txBody>
                    <a:bodyPr/>
                    <a:lstStyle/>
                    <a:p>
                      <a:pPr marL="0" lvl="0" indent="0" algn="ctr">
                        <a:lnSpc>
                          <a:spcPct val="107000"/>
                        </a:lnSpc>
                        <a:spcAft>
                          <a:spcPts val="0"/>
                        </a:spcAft>
                        <a:buFont typeface="+mj-lt"/>
                        <a:buNone/>
                      </a:pP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53</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kk-KZ" sz="105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НИЦ </a:t>
                      </a:r>
                      <a:r>
                        <a:rPr lang="ru-RU" sz="105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«Строительных материалов»</a:t>
                      </a:r>
                      <a:endParaRPr lang="ru-RU" sz="105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0</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Нет обновленного положения, нет ДИ (на усмотрение кафедры)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037671"/>
                  </a:ext>
                </a:extLst>
              </a:tr>
              <a:tr h="159496">
                <a:tc>
                  <a:txBody>
                    <a:bodyPr/>
                    <a:lstStyle/>
                    <a:p>
                      <a:pPr algn="ctr">
                        <a:lnSpc>
                          <a:spcPct val="115000"/>
                        </a:lnSpc>
                        <a:spcAft>
                          <a:spcPts val="0"/>
                        </a:spcAft>
                      </a:pP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Жалпы саны</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17</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18</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21+14-</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12159"/>
                  </a:ext>
                </a:extLst>
              </a:tr>
            </a:tbl>
          </a:graphicData>
        </a:graphic>
      </p:graphicFrame>
    </p:spTree>
    <p:extLst>
      <p:ext uri="{BB962C8B-B14F-4D97-AF65-F5344CB8AC3E}">
        <p14:creationId xmlns:p14="http://schemas.microsoft.com/office/powerpoint/2010/main" val="2034907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03530813"/>
              </p:ext>
            </p:extLst>
          </p:nvPr>
        </p:nvGraphicFramePr>
        <p:xfrm>
          <a:off x="166051" y="304700"/>
          <a:ext cx="11863190" cy="6329841"/>
        </p:xfrm>
        <a:graphic>
          <a:graphicData uri="http://schemas.openxmlformats.org/drawingml/2006/table">
            <a:tbl>
              <a:tblPr firstRow="1" firstCol="1" lastRow="1" lastCol="1" bandRow="1" bandCol="1"/>
              <a:tblGrid>
                <a:gridCol w="375486">
                  <a:extLst>
                    <a:ext uri="{9D8B030D-6E8A-4147-A177-3AD203B41FA5}">
                      <a16:colId xmlns:a16="http://schemas.microsoft.com/office/drawing/2014/main" val="177886235"/>
                    </a:ext>
                  </a:extLst>
                </a:gridCol>
                <a:gridCol w="1464816">
                  <a:extLst>
                    <a:ext uri="{9D8B030D-6E8A-4147-A177-3AD203B41FA5}">
                      <a16:colId xmlns:a16="http://schemas.microsoft.com/office/drawing/2014/main" val="3979657535"/>
                    </a:ext>
                  </a:extLst>
                </a:gridCol>
                <a:gridCol w="648070">
                  <a:extLst>
                    <a:ext uri="{9D8B030D-6E8A-4147-A177-3AD203B41FA5}">
                      <a16:colId xmlns:a16="http://schemas.microsoft.com/office/drawing/2014/main" val="1878658311"/>
                    </a:ext>
                  </a:extLst>
                </a:gridCol>
                <a:gridCol w="585926">
                  <a:extLst>
                    <a:ext uri="{9D8B030D-6E8A-4147-A177-3AD203B41FA5}">
                      <a16:colId xmlns:a16="http://schemas.microsoft.com/office/drawing/2014/main" val="1798030853"/>
                    </a:ext>
                  </a:extLst>
                </a:gridCol>
                <a:gridCol w="603682">
                  <a:extLst>
                    <a:ext uri="{9D8B030D-6E8A-4147-A177-3AD203B41FA5}">
                      <a16:colId xmlns:a16="http://schemas.microsoft.com/office/drawing/2014/main" val="2026969526"/>
                    </a:ext>
                  </a:extLst>
                </a:gridCol>
                <a:gridCol w="852256">
                  <a:extLst>
                    <a:ext uri="{9D8B030D-6E8A-4147-A177-3AD203B41FA5}">
                      <a16:colId xmlns:a16="http://schemas.microsoft.com/office/drawing/2014/main" val="3851839326"/>
                    </a:ext>
                  </a:extLst>
                </a:gridCol>
                <a:gridCol w="7332954">
                  <a:extLst>
                    <a:ext uri="{9D8B030D-6E8A-4147-A177-3AD203B41FA5}">
                      <a16:colId xmlns:a16="http://schemas.microsoft.com/office/drawing/2014/main" val="2459976144"/>
                    </a:ext>
                  </a:extLst>
                </a:gridCol>
              </a:tblGrid>
              <a:tr h="319869">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аты</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Актілер</a:t>
                      </a: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саны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Елеулі</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Елеусіз</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Жойылуы</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Сәйкессіздіктер</a:t>
                      </a: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err="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мазмұны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8718769"/>
                  </a:ext>
                </a:extLst>
              </a:tr>
              <a:tr h="639738">
                <a:tc>
                  <a:txBody>
                    <a:bodyPr/>
                    <a:lstStyle/>
                    <a:p>
                      <a:pPr marL="0" lvl="0" indent="0" algn="ctr">
                        <a:lnSpc>
                          <a:spcPct val="107000"/>
                        </a:lnSpc>
                        <a:spcAft>
                          <a:spcPts val="0"/>
                        </a:spcAft>
                        <a:buFont typeface="+mj-lt"/>
                        <a:buNone/>
                      </a:pP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54</a:t>
                      </a: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rPr>
                        <a:t>Служба управления персоналом</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Құрылым ережесімен танысу парағында персоналдар қолы толық қойылмаған, даталары</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көрсетілмеген. </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Кадр саясаты әзірленбеген.</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Веб-</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сайттағы</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ескі</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нормативтік</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құжаттар</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жаңартылмаған</a:t>
                      </a:r>
                      <a:endPar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Бөлімнің жылдық жоспар форматын актуализациялау қажет.</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3855017"/>
                  </a:ext>
                </a:extLst>
              </a:tr>
              <a:tr h="959607">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rPr>
                        <a:t>Отдел учета и движения студентов</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Номенклатурада бөлімге қажетті іс-папкалары қарастырылмаған,</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жазылмаған</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Шетел білімгерлерінен қабылоданған құжаттар талапқа сай емес,  аттестат бағалары сәйкес емес, нотариалды расталмаған</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2016 жылы оқудан шығып қайта қабылданған білімгердің диплом жұмысы тақырыбы актуализацияланбаған, қайта бекітілмеген</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Веб-сайт мәліметтерін, қолданыстағы нормативтік құжаттар тізімін толықтыру қажет</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522911"/>
                  </a:ext>
                </a:extLst>
              </a:tr>
              <a:tr h="1266631">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rPr>
                        <a:t>Учебный корпус 2.5 Технологический корпус/ медпункт/ буфет</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Барлық этаждарда номерленбеген, табличка ілінбеген аудиториялар, бөлмелер бар, талаптарға сәйкестендіру қажет.</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Қабырғаларда штукатуралар түскен, едендегі линолиумдар ескірген, техника қауіпсіздіктері сақталмаған,</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қауіпті учаскелер бар.</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Корпуста кейбір терезелер сынған, ескі, саңылаулары бар, баспалдақ алаңшаларында сыртқа  </a:t>
                      </a:r>
                      <a:r>
                        <a:rPr lang="en-US"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шығу</a:t>
                      </a:r>
                      <a:r>
                        <a:rPr lang="en-US"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маңдайшалары</a:t>
                      </a:r>
                      <a:r>
                        <a:rPr lang="en-US"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жоқ, кейбірі жанбайбы.</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Эл щитевые жәшіктер атаулары жазылмаған, қауіптілік белгілері қойылмаған.</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Өрт қалқандары талапқа сай емес, инвентарьлар толық емес,</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9848358"/>
                  </a:ext>
                </a:extLst>
              </a:tr>
              <a:tr h="684041">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rPr>
                        <a:t>Учебные корпуса 3.1/столовая и 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Өртсөндіргіштер талапқа сай орналастырылмаған.</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Ғимаратта </a:t>
                      </a:r>
                      <a:r>
                        <a:rPr lang="en-US"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өрт</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қалқаны</a:t>
                      </a:r>
                      <a:r>
                        <a:rPr lang="en-US"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жоқ</a:t>
                      </a:r>
                      <a:endPar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Шығу</a:t>
                      </a:r>
                      <a:r>
                        <a:rPr lang="en-US"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табличкалары жанбайды</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4113225"/>
                  </a:ext>
                </a:extLst>
              </a:tr>
              <a:tr h="405958">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b="0" i="0" dirty="0">
                          <a:solidFill>
                            <a:srgbClr val="002060"/>
                          </a:solidFill>
                          <a:effectLst/>
                          <a:latin typeface="Times New Roman" panose="02020603050405020304" pitchFamily="18" charset="0"/>
                          <a:ea typeface="Times New Roman" panose="02020603050405020304" pitchFamily="18" charset="0"/>
                        </a:rPr>
                        <a:t>Факультет естественных наук</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kk-KZ" sz="1200" dirty="0" smtClean="0">
                          <a:solidFill>
                            <a:srgbClr val="002060"/>
                          </a:solidFill>
                          <a:latin typeface="Times New Roman" panose="02020603050405020304" pitchFamily="18" charset="0"/>
                          <a:cs typeface="Times New Roman" panose="02020603050405020304" pitchFamily="18" charset="0"/>
                        </a:rPr>
                        <a:t>2</a:t>
                      </a:r>
                      <a:endParaRPr lang="ru-RU" sz="1200" dirty="0">
                        <a:solidFill>
                          <a:srgbClr val="002060"/>
                        </a:solidFill>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Декан блогы жоқ. Тұтиынушы талаптарын тіркеу процесі жолға</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қойылмаған.</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Негізгі құжаттармен (жемқорлыққа қарсы саясат, сапа саясаты, т.б.</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персонал таныстырылмаған</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7770949"/>
                  </a:ext>
                </a:extLst>
              </a:tr>
              <a:tr h="1101166">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59</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rPr>
                        <a:t>кафедра «Математика»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kk-KZ" sz="1200" dirty="0" smtClean="0">
                          <a:solidFill>
                            <a:srgbClr val="002060"/>
                          </a:solidFill>
                          <a:latin typeface="Times New Roman" panose="02020603050405020304" pitchFamily="18" charset="0"/>
                          <a:cs typeface="Times New Roman" panose="02020603050405020304" pitchFamily="18" charset="0"/>
                        </a:rPr>
                        <a:t>4</a:t>
                      </a:r>
                      <a:endParaRPr lang="ru-RU" sz="1200" dirty="0">
                        <a:solidFill>
                          <a:srgbClr val="002060"/>
                        </a:solidFill>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Білім бағдарламасын дамыту жоспары жоқ. Эл. версиясы пабликте ашылмады.</a:t>
                      </a:r>
                      <a:endPar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Кафедра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стендтерінде</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материалдар</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ескі</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жаңартылмаған</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Негізгі</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нормативтіңк</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құжаттар</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талапқа</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сай</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емес</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Курстық</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жұмыстар</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жоспарланбаған</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хаттамаларда</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мерзімдері</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сәйкес</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келмейді</a:t>
                      </a: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Лауазымдық нұсқаулықтар нөмерлері және танысу парағы жоқ</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2998" marR="329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7812549"/>
                  </a:ext>
                </a:extLst>
              </a:tr>
            </a:tbl>
          </a:graphicData>
        </a:graphic>
      </p:graphicFrame>
      <p:sp>
        <p:nvSpPr>
          <p:cNvPr id="3" name="Прямоугольник 2"/>
          <p:cNvSpPr/>
          <p:nvPr/>
        </p:nvSpPr>
        <p:spPr>
          <a:xfrm>
            <a:off x="435007" y="0"/>
            <a:ext cx="11097086" cy="304699"/>
          </a:xfrm>
          <a:prstGeom prst="rect">
            <a:avLst/>
          </a:prstGeom>
        </p:spPr>
        <p:txBody>
          <a:bodyPr wrap="square">
            <a:spAutoFit/>
          </a:bodyPr>
          <a:lstStyle/>
          <a:p>
            <a:pPr algn="ctr">
              <a:lnSpc>
                <a:spcPct val="115000"/>
              </a:lnSpc>
              <a:spcAft>
                <a:spcPts val="0"/>
              </a:spcAft>
            </a:pP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құрылымдар бойынша алдын-ала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 №1-2 топ</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5</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 </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9</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.0</a:t>
            </a:r>
            <a:r>
              <a:rPr lang="ru-RU"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.2024 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60068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7844" t="59453" r="34651" b="7532"/>
          <a:stretch/>
        </p:blipFill>
        <p:spPr>
          <a:xfrm>
            <a:off x="6152225" y="168675"/>
            <a:ext cx="5956917" cy="6560600"/>
          </a:xfrm>
          <a:prstGeom prst="rect">
            <a:avLst/>
          </a:prstGeom>
          <a:ln w="3175">
            <a:solidFill>
              <a:schemeClr val="accent1"/>
            </a:solidFill>
          </a:ln>
        </p:spPr>
      </p:pic>
      <p:pic>
        <p:nvPicPr>
          <p:cNvPr id="4" name="Рисунок 3"/>
          <p:cNvPicPr>
            <a:picLocks noChangeAspect="1"/>
          </p:cNvPicPr>
          <p:nvPr/>
        </p:nvPicPr>
        <p:blipFill rotWithShape="1">
          <a:blip r:embed="rId2"/>
          <a:srcRect l="37496" t="16336" r="34592" b="40105"/>
          <a:stretch/>
        </p:blipFill>
        <p:spPr>
          <a:xfrm>
            <a:off x="184938" y="168675"/>
            <a:ext cx="5867564" cy="6560599"/>
          </a:xfrm>
          <a:prstGeom prst="rect">
            <a:avLst/>
          </a:prstGeom>
          <a:ln w="3175">
            <a:solidFill>
              <a:schemeClr val="accent1"/>
            </a:solidFill>
          </a:ln>
        </p:spPr>
      </p:pic>
    </p:spTree>
    <p:extLst>
      <p:ext uri="{BB962C8B-B14F-4D97-AF65-F5344CB8AC3E}">
        <p14:creationId xmlns:p14="http://schemas.microsoft.com/office/powerpoint/2010/main" val="2337623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760458263"/>
              </p:ext>
            </p:extLst>
          </p:nvPr>
        </p:nvGraphicFramePr>
        <p:xfrm>
          <a:off x="195309" y="96149"/>
          <a:ext cx="11869444" cy="6454091"/>
        </p:xfrm>
        <a:graphic>
          <a:graphicData uri="http://schemas.openxmlformats.org/drawingml/2006/table">
            <a:tbl>
              <a:tblPr firstRow="1" firstCol="1" lastRow="1" lastCol="1" bandRow="1" bandCol="1"/>
              <a:tblGrid>
                <a:gridCol w="431441">
                  <a:extLst>
                    <a:ext uri="{9D8B030D-6E8A-4147-A177-3AD203B41FA5}">
                      <a16:colId xmlns:a16="http://schemas.microsoft.com/office/drawing/2014/main" val="2699015303"/>
                    </a:ext>
                  </a:extLst>
                </a:gridCol>
                <a:gridCol w="1300463">
                  <a:extLst>
                    <a:ext uri="{9D8B030D-6E8A-4147-A177-3AD203B41FA5}">
                      <a16:colId xmlns:a16="http://schemas.microsoft.com/office/drawing/2014/main" val="874690082"/>
                    </a:ext>
                  </a:extLst>
                </a:gridCol>
                <a:gridCol w="534987">
                  <a:extLst>
                    <a:ext uri="{9D8B030D-6E8A-4147-A177-3AD203B41FA5}">
                      <a16:colId xmlns:a16="http://schemas.microsoft.com/office/drawing/2014/main" val="4118149179"/>
                    </a:ext>
                  </a:extLst>
                </a:gridCol>
                <a:gridCol w="435244">
                  <a:extLst>
                    <a:ext uri="{9D8B030D-6E8A-4147-A177-3AD203B41FA5}">
                      <a16:colId xmlns:a16="http://schemas.microsoft.com/office/drawing/2014/main" val="1502488631"/>
                    </a:ext>
                  </a:extLst>
                </a:gridCol>
                <a:gridCol w="453377">
                  <a:extLst>
                    <a:ext uri="{9D8B030D-6E8A-4147-A177-3AD203B41FA5}">
                      <a16:colId xmlns:a16="http://schemas.microsoft.com/office/drawing/2014/main" val="2285231699"/>
                    </a:ext>
                  </a:extLst>
                </a:gridCol>
                <a:gridCol w="534987">
                  <a:extLst>
                    <a:ext uri="{9D8B030D-6E8A-4147-A177-3AD203B41FA5}">
                      <a16:colId xmlns:a16="http://schemas.microsoft.com/office/drawing/2014/main" val="261957237"/>
                    </a:ext>
                  </a:extLst>
                </a:gridCol>
                <a:gridCol w="8178945">
                  <a:extLst>
                    <a:ext uri="{9D8B030D-6E8A-4147-A177-3AD203B41FA5}">
                      <a16:colId xmlns:a16="http://schemas.microsoft.com/office/drawing/2014/main" val="2625254578"/>
                    </a:ext>
                  </a:extLst>
                </a:gridCol>
              </a:tblGrid>
              <a:tr h="124844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Тіркеу</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err="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офисі</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5</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4</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Аудиториялық фонд актулизацияланбаған, 2022 жылы бекітілген, 2023-2024</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оқу жылына бекітілмеген</a:t>
                      </a:r>
                      <a:endPar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Жылдық жоспар бекітілмеген. </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СТУ 06.20 талаптары орындалмаған, жылдық есепте талдаулар, түзету шаралары жоқ</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Лауазымдық нұсқаулықққа</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шәкіртақы жұмыстарын қосу</a:t>
                      </a:r>
                    </a:p>
                    <a:p>
                      <a:pPr>
                        <a:lnSpc>
                          <a:spcPct val="115000"/>
                        </a:lnSpc>
                        <a:spcAft>
                          <a:spcPts val="0"/>
                        </a:spcAft>
                      </a:pP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Веб-</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сайттағы</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парақша</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талаптарға</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сай</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емес</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мәліметтер</a:t>
                      </a:r>
                      <a:r>
                        <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aseline="0" dirty="0" err="1"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ескірген</a:t>
                      </a:r>
                      <a:endParaRPr lang="ru-RU"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Жазбаша емтихан билеттерін, материалдарын сақтау талаптарға сай емес</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9592766"/>
                  </a:ext>
                </a:extLst>
              </a:tr>
              <a:tr h="1248449">
                <a:tc>
                  <a:txBody>
                    <a:bodyPr/>
                    <a:lstStyle/>
                    <a:p>
                      <a:pPr marL="342900" lvl="0" indent="-342900" algn="ctr">
                        <a:lnSpc>
                          <a:spcPct val="107000"/>
                        </a:lnSpc>
                        <a:spcAft>
                          <a:spcPts val="0"/>
                        </a:spcAft>
                        <a:buFont typeface="+mj-lt"/>
                        <a:buAutoNum type="arabicPeriod"/>
                      </a:pP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61</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Білім алушыларға қызмет көрсету секторы</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Тіркеу, тарату журналдары талапқа сай емес, мөрленбеген, тігілмеген</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3999591"/>
                  </a:ext>
                </a:extLst>
              </a:tr>
              <a:tr h="46816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Отдел онлайн-обучения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Лауазымдық нұсқаулықтар жаңаланбаған</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Жылдық жоспардың орындалуы-рәсімделуі талапқа сай емес</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Веб-парақша жаңартылмаған</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Жылдық есеп бекітілмеген, құрылым отырысында талқыланбаған</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5173685"/>
                  </a:ext>
                </a:extLst>
              </a:tr>
              <a:tr h="546197">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63</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кафедра «Социальная психология»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0"/>
                        </a:spcAft>
                      </a:pP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ББ дамыту жоспары, рәсімделуі талаптарға сай емес</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Силлабустар жасалу мерзімі актуализацияланбаған</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936333"/>
                  </a:ext>
                </a:extLst>
              </a:tr>
              <a:tr h="468169">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64</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кафедра «Философия и политология»</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Лауазымдық нұсқаулықтарды қолдану талаптары сақталмаған</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9244711"/>
                  </a:ext>
                </a:extLst>
              </a:tr>
              <a:tr h="234084">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65</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ru-RU" sz="1200" b="0" u="none" strike="noStrike" dirty="0">
                          <a:solidFill>
                            <a:srgbClr val="002060"/>
                          </a:solidFill>
                          <a:effectLst/>
                          <a:latin typeface="Times New Roman" panose="02020603050405020304" pitchFamily="18" charset="0"/>
                          <a:cs typeface="Times New Roman" panose="02020603050405020304" pitchFamily="18" charset="0"/>
                        </a:rPr>
                        <a:t>Управление по социальной работе</a:t>
                      </a:r>
                      <a:endParaRPr lang="ru-RU" sz="1200" b="1" u="sng" dirty="0">
                        <a:solidFill>
                          <a:srgbClr val="002060"/>
                        </a:solidFill>
                        <a:effectLst/>
                        <a:latin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Студенттік сауалнамалар жүргізілмеген </a:t>
                      </a:r>
                      <a:r>
                        <a:rPr lang="en-US"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Жастар, таза сессия, ОПҚ, т.б. туралы</a:t>
                      </a:r>
                      <a:r>
                        <a:rPr lang="en-US"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Әлеуметтік қорғалмаған студенттер мен риск топтар тізімін актуализациялау қажет</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911922"/>
                  </a:ext>
                </a:extLst>
              </a:tr>
              <a:tr h="234084">
                <a:tc>
                  <a:txBody>
                    <a:bodyPr/>
                    <a:lstStyle/>
                    <a:p>
                      <a:pPr marL="0" lvl="0" indent="0" algn="ctr">
                        <a:lnSpc>
                          <a:spcPct val="107000"/>
                        </a:lnSpc>
                        <a:spcAft>
                          <a:spcPts val="0"/>
                        </a:spcAft>
                        <a:buFont typeface="+mj-lt"/>
                        <a:buNone/>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66</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ru-RU" sz="1200" dirty="0"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Комплаенс</a:t>
                      </a: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-служба</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Құрылым ережесі актуализацияланбаған</a:t>
                      </a:r>
                    </a:p>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І-шаралар жоспары бекітілмеген</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474817"/>
                  </a:ext>
                </a:extLst>
              </a:tr>
              <a:tr h="234084">
                <a:tc>
                  <a:txBody>
                    <a:bodyPr/>
                    <a:lstStyle/>
                    <a:p>
                      <a:pPr marL="0" lvl="0" indent="0" algn="ctr">
                        <a:lnSpc>
                          <a:spcPct val="107000"/>
                        </a:lnSpc>
                        <a:spcAft>
                          <a:spcPts val="0"/>
                        </a:spcAft>
                        <a:buFont typeface="+mj-lt"/>
                        <a:buNone/>
                      </a:pPr>
                      <a:r>
                        <a:rPr lang="kk-KZ"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67</a:t>
                      </a:r>
                      <a:endPar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200" kern="1200" dirty="0" smtClean="0">
                          <a:solidFill>
                            <a:srgbClr val="002060"/>
                          </a:solidFill>
                          <a:effectLst/>
                          <a:latin typeface="Times New Roman" panose="02020603050405020304" pitchFamily="18" charset="0"/>
                          <a:ea typeface="+mn-ea"/>
                          <a:cs typeface="Times New Roman" panose="02020603050405020304" pitchFamily="18" charset="0"/>
                        </a:rPr>
                        <a:t>Центр повышения квалификации и переподготовки кадров</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lnSpc>
                          <a:spcPct val="115000"/>
                        </a:lnSpc>
                        <a:spcAft>
                          <a:spcPts val="0"/>
                        </a:spcAft>
                      </a:pPr>
                      <a:r>
                        <a:rPr lang="ru-RU"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kk-KZ" sz="12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Сертификат тіркеу журналы</a:t>
                      </a: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талапқа сай емес</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Тіркеу талаптары сақталмаған, журнал мөрленбеген, тігілмеген.</a:t>
                      </a:r>
                    </a:p>
                    <a:p>
                      <a:pPr>
                        <a:lnSpc>
                          <a:spcPct val="115000"/>
                        </a:lnSpc>
                        <a:spcAft>
                          <a:spcPts val="0"/>
                        </a:spcAft>
                      </a:pPr>
                      <a:r>
                        <a:rPr lang="kk-KZ" sz="1200" baseline="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Сапа мақсаттарын жүзеге асыру жоспары жоқ</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0037671"/>
                  </a:ext>
                </a:extLst>
              </a:tr>
              <a:tr h="159496">
                <a:tc>
                  <a:txBody>
                    <a:bodyPr/>
                    <a:lstStyle/>
                    <a:p>
                      <a:pPr algn="ctr">
                        <a:lnSpc>
                          <a:spcPct val="115000"/>
                        </a:lnSpc>
                        <a:spcAft>
                          <a:spcPts val="0"/>
                        </a:spcAft>
                      </a:pPr>
                      <a:r>
                        <a:rPr lang="ru-RU" sz="12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Жалпы саны</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35</a:t>
                      </a:r>
                      <a:endParaRPr lang="ru-RU" sz="12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26</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17+19-</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5444" marR="2544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012159"/>
                  </a:ext>
                </a:extLst>
              </a:tr>
            </a:tbl>
          </a:graphicData>
        </a:graphic>
      </p:graphicFrame>
    </p:spTree>
    <p:extLst>
      <p:ext uri="{BB962C8B-B14F-4D97-AF65-F5344CB8AC3E}">
        <p14:creationId xmlns:p14="http://schemas.microsoft.com/office/powerpoint/2010/main" val="374646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5549" t="11165" r="14152" b="18686"/>
          <a:stretch/>
        </p:blipFill>
        <p:spPr>
          <a:xfrm>
            <a:off x="6618518" y="304799"/>
            <a:ext cx="5195573" cy="3048001"/>
          </a:xfrm>
          <a:prstGeom prst="rect">
            <a:avLst/>
          </a:prstGeom>
        </p:spPr>
      </p:pic>
      <p:pic>
        <p:nvPicPr>
          <p:cNvPr id="3" name="Рисунок 2"/>
          <p:cNvPicPr>
            <a:picLocks noChangeAspect="1"/>
          </p:cNvPicPr>
          <p:nvPr/>
        </p:nvPicPr>
        <p:blipFill rotWithShape="1">
          <a:blip r:embed="rId3"/>
          <a:srcRect l="-995" t="20252" r="17413" b="34169"/>
          <a:stretch/>
        </p:blipFill>
        <p:spPr>
          <a:xfrm>
            <a:off x="3693271" y="3538217"/>
            <a:ext cx="2528844" cy="3064531"/>
          </a:xfrm>
          <a:prstGeom prst="rect">
            <a:avLst/>
          </a:prstGeom>
        </p:spPr>
      </p:pic>
      <p:pic>
        <p:nvPicPr>
          <p:cNvPr id="4" name="Рисунок 3"/>
          <p:cNvPicPr>
            <a:picLocks noChangeAspect="1"/>
          </p:cNvPicPr>
          <p:nvPr/>
        </p:nvPicPr>
        <p:blipFill rotWithShape="1">
          <a:blip r:embed="rId4"/>
          <a:srcRect l="25331" t="33635" r="7506" b="18147"/>
          <a:stretch/>
        </p:blipFill>
        <p:spPr>
          <a:xfrm>
            <a:off x="3693271" y="304800"/>
            <a:ext cx="2528844" cy="3048000"/>
          </a:xfrm>
          <a:prstGeom prst="rect">
            <a:avLst/>
          </a:prstGeom>
        </p:spPr>
      </p:pic>
      <p:pic>
        <p:nvPicPr>
          <p:cNvPr id="5" name="Рисунок 4"/>
          <p:cNvPicPr>
            <a:picLocks noChangeAspect="1"/>
          </p:cNvPicPr>
          <p:nvPr/>
        </p:nvPicPr>
        <p:blipFill rotWithShape="1">
          <a:blip r:embed="rId5"/>
          <a:srcRect l="9286" r="10179"/>
          <a:stretch/>
        </p:blipFill>
        <p:spPr>
          <a:xfrm>
            <a:off x="6618518" y="3538216"/>
            <a:ext cx="5195573" cy="3064532"/>
          </a:xfrm>
          <a:prstGeom prst="rect">
            <a:avLst/>
          </a:prstGeom>
        </p:spPr>
      </p:pic>
      <p:pic>
        <p:nvPicPr>
          <p:cNvPr id="6" name="Рисунок 5"/>
          <p:cNvPicPr>
            <a:picLocks noChangeAspect="1"/>
          </p:cNvPicPr>
          <p:nvPr/>
        </p:nvPicPr>
        <p:blipFill rotWithShape="1">
          <a:blip r:embed="rId6"/>
          <a:srcRect l="8009" t="21250" b="14732"/>
          <a:stretch/>
        </p:blipFill>
        <p:spPr>
          <a:xfrm>
            <a:off x="389657" y="304799"/>
            <a:ext cx="2972523" cy="3047999"/>
          </a:xfrm>
          <a:prstGeom prst="rect">
            <a:avLst/>
          </a:prstGeom>
        </p:spPr>
      </p:pic>
      <p:pic>
        <p:nvPicPr>
          <p:cNvPr id="7" name="Рисунок 6"/>
          <p:cNvPicPr>
            <a:picLocks noChangeAspect="1"/>
          </p:cNvPicPr>
          <p:nvPr/>
        </p:nvPicPr>
        <p:blipFill rotWithShape="1">
          <a:blip r:embed="rId7"/>
          <a:srcRect l="-459" t="21816" r="459" b="20470"/>
          <a:stretch/>
        </p:blipFill>
        <p:spPr>
          <a:xfrm>
            <a:off x="389657" y="3538216"/>
            <a:ext cx="2972524" cy="3064531"/>
          </a:xfrm>
          <a:prstGeom prst="rect">
            <a:avLst/>
          </a:prstGeom>
        </p:spPr>
      </p:pic>
      <p:sp>
        <p:nvSpPr>
          <p:cNvPr id="8" name="Прямоугольник 7"/>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Tree>
    <p:extLst>
      <p:ext uri="{BB962C8B-B14F-4D97-AF65-F5344CB8AC3E}">
        <p14:creationId xmlns:p14="http://schemas.microsoft.com/office/powerpoint/2010/main" val="1415982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7302026" y="411099"/>
            <a:ext cx="4590446" cy="6120595"/>
          </a:xfrm>
          <a:prstGeom prst="rect">
            <a:avLst/>
          </a:prstGeom>
        </p:spPr>
      </p:pic>
      <p:pic>
        <p:nvPicPr>
          <p:cNvPr id="3" name="Рисунок 2"/>
          <p:cNvPicPr>
            <a:picLocks noChangeAspect="1"/>
          </p:cNvPicPr>
          <p:nvPr/>
        </p:nvPicPr>
        <p:blipFill rotWithShape="1">
          <a:blip r:embed="rId4"/>
          <a:srcRect l="19403"/>
          <a:stretch/>
        </p:blipFill>
        <p:spPr>
          <a:xfrm>
            <a:off x="4069826" y="724383"/>
            <a:ext cx="3044835" cy="5037146"/>
          </a:xfrm>
          <a:prstGeom prst="rect">
            <a:avLst/>
          </a:prstGeom>
        </p:spPr>
      </p:pic>
      <p:pic>
        <p:nvPicPr>
          <p:cNvPr id="5" name="Рисунок 4"/>
          <p:cNvPicPr>
            <a:picLocks noChangeAspect="1"/>
          </p:cNvPicPr>
          <p:nvPr/>
        </p:nvPicPr>
        <p:blipFill>
          <a:blip r:embed="rId5"/>
          <a:stretch>
            <a:fillRect/>
          </a:stretch>
        </p:blipFill>
        <p:spPr>
          <a:xfrm>
            <a:off x="560655" y="4082880"/>
            <a:ext cx="3265085" cy="2448814"/>
          </a:xfrm>
          <a:prstGeom prst="rect">
            <a:avLst/>
          </a:prstGeom>
        </p:spPr>
      </p:pic>
      <p:pic>
        <p:nvPicPr>
          <p:cNvPr id="6" name="Рисунок 5"/>
          <p:cNvPicPr>
            <a:picLocks noChangeAspect="1"/>
          </p:cNvPicPr>
          <p:nvPr/>
        </p:nvPicPr>
        <p:blipFill>
          <a:blip r:embed="rId6"/>
          <a:stretch>
            <a:fillRect/>
          </a:stretch>
        </p:blipFill>
        <p:spPr>
          <a:xfrm>
            <a:off x="912676" y="528665"/>
            <a:ext cx="2561041" cy="3414721"/>
          </a:xfrm>
          <a:prstGeom prst="rect">
            <a:avLst/>
          </a:prstGeom>
        </p:spPr>
      </p:pic>
      <p:sp>
        <p:nvSpPr>
          <p:cNvPr id="7" name="Прямоугольник 6"/>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
        <p:nvSpPr>
          <p:cNvPr id="8" name="Прямоугольник 7"/>
          <p:cNvSpPr/>
          <p:nvPr/>
        </p:nvSpPr>
        <p:spPr>
          <a:xfrm>
            <a:off x="2619024" y="4198782"/>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cs typeface="Times New Roman" panose="02020603050405020304" pitchFamily="18" charset="0"/>
              </a:rPr>
              <a:t>Корпус 2.4</a:t>
            </a:r>
            <a:endParaRPr lang="ru-RU" sz="1400" dirty="0"/>
          </a:p>
        </p:txBody>
      </p:sp>
      <p:sp>
        <p:nvSpPr>
          <p:cNvPr id="9" name="Прямоугольник 8"/>
          <p:cNvSpPr/>
          <p:nvPr/>
        </p:nvSpPr>
        <p:spPr>
          <a:xfrm>
            <a:off x="10706371" y="416606"/>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4.1</a:t>
            </a:r>
            <a:endParaRPr lang="ru-RU" sz="1400" dirty="0"/>
          </a:p>
        </p:txBody>
      </p:sp>
    </p:spTree>
    <p:extLst>
      <p:ext uri="{BB962C8B-B14F-4D97-AF65-F5344CB8AC3E}">
        <p14:creationId xmlns:p14="http://schemas.microsoft.com/office/powerpoint/2010/main" val="36610738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585" t="20482" r="-1585" b="10357"/>
          <a:stretch/>
        </p:blipFill>
        <p:spPr>
          <a:xfrm>
            <a:off x="988028" y="260535"/>
            <a:ext cx="2015032" cy="2985707"/>
          </a:xfrm>
          <a:prstGeom prst="rect">
            <a:avLst/>
          </a:prstGeom>
        </p:spPr>
      </p:pic>
      <p:pic>
        <p:nvPicPr>
          <p:cNvPr id="3" name="Рисунок 2"/>
          <p:cNvPicPr>
            <a:picLocks noChangeAspect="1"/>
          </p:cNvPicPr>
          <p:nvPr/>
        </p:nvPicPr>
        <p:blipFill rotWithShape="1">
          <a:blip r:embed="rId3"/>
          <a:srcRect t="11992" b="17602"/>
          <a:stretch/>
        </p:blipFill>
        <p:spPr>
          <a:xfrm>
            <a:off x="3456188" y="260535"/>
            <a:ext cx="1975602" cy="2985707"/>
          </a:xfrm>
          <a:prstGeom prst="rect">
            <a:avLst/>
          </a:prstGeom>
        </p:spPr>
      </p:pic>
      <p:pic>
        <p:nvPicPr>
          <p:cNvPr id="4" name="Рисунок 3"/>
          <p:cNvPicPr>
            <a:picLocks noChangeAspect="1"/>
          </p:cNvPicPr>
          <p:nvPr/>
        </p:nvPicPr>
        <p:blipFill rotWithShape="1">
          <a:blip r:embed="rId4"/>
          <a:srcRect l="19841" t="26340" b="30268"/>
          <a:stretch/>
        </p:blipFill>
        <p:spPr>
          <a:xfrm>
            <a:off x="8773885" y="260536"/>
            <a:ext cx="2481944" cy="2985706"/>
          </a:xfrm>
          <a:prstGeom prst="rect">
            <a:avLst/>
          </a:prstGeom>
        </p:spPr>
      </p:pic>
      <p:pic>
        <p:nvPicPr>
          <p:cNvPr id="5" name="Рисунок 4"/>
          <p:cNvPicPr>
            <a:picLocks noChangeAspect="1"/>
          </p:cNvPicPr>
          <p:nvPr/>
        </p:nvPicPr>
        <p:blipFill rotWithShape="1">
          <a:blip r:embed="rId5"/>
          <a:srcRect l="21937" t="25803" r="6355" b="27860"/>
          <a:stretch/>
        </p:blipFill>
        <p:spPr>
          <a:xfrm>
            <a:off x="352555" y="3556351"/>
            <a:ext cx="2127173" cy="3036050"/>
          </a:xfrm>
          <a:prstGeom prst="rect">
            <a:avLst/>
          </a:prstGeom>
        </p:spPr>
      </p:pic>
      <p:pic>
        <p:nvPicPr>
          <p:cNvPr id="6" name="Рисунок 5"/>
          <p:cNvPicPr>
            <a:picLocks noChangeAspect="1"/>
          </p:cNvPicPr>
          <p:nvPr/>
        </p:nvPicPr>
        <p:blipFill rotWithShape="1">
          <a:blip r:embed="rId6"/>
          <a:srcRect l="9524" t="27411" r="13889" b="24018"/>
          <a:stretch/>
        </p:blipFill>
        <p:spPr>
          <a:xfrm>
            <a:off x="6002262" y="260535"/>
            <a:ext cx="2201151" cy="2985707"/>
          </a:xfrm>
          <a:prstGeom prst="rect">
            <a:avLst/>
          </a:prstGeom>
        </p:spPr>
      </p:pic>
      <p:pic>
        <p:nvPicPr>
          <p:cNvPr id="7" name="Рисунок 6"/>
          <p:cNvPicPr>
            <a:picLocks noChangeAspect="1"/>
          </p:cNvPicPr>
          <p:nvPr/>
        </p:nvPicPr>
        <p:blipFill rotWithShape="1">
          <a:blip r:embed="rId7"/>
          <a:srcRect l="32211" t="29775" r="5480" b="29374"/>
          <a:stretch/>
        </p:blipFill>
        <p:spPr>
          <a:xfrm>
            <a:off x="2689314" y="3519356"/>
            <a:ext cx="2096612" cy="3091543"/>
          </a:xfrm>
          <a:prstGeom prst="rect">
            <a:avLst/>
          </a:prstGeom>
        </p:spPr>
      </p:pic>
      <p:pic>
        <p:nvPicPr>
          <p:cNvPr id="8" name="Рисунок 7"/>
          <p:cNvPicPr>
            <a:picLocks noChangeAspect="1"/>
          </p:cNvPicPr>
          <p:nvPr/>
        </p:nvPicPr>
        <p:blipFill rotWithShape="1">
          <a:blip r:embed="rId8"/>
          <a:srcRect t="23697" b="14315"/>
          <a:stretch/>
        </p:blipFill>
        <p:spPr>
          <a:xfrm>
            <a:off x="4995512" y="3556351"/>
            <a:ext cx="2248190" cy="3054548"/>
          </a:xfrm>
          <a:prstGeom prst="rect">
            <a:avLst/>
          </a:prstGeom>
        </p:spPr>
      </p:pic>
      <p:pic>
        <p:nvPicPr>
          <p:cNvPr id="9" name="Рисунок 8"/>
          <p:cNvPicPr>
            <a:picLocks noChangeAspect="1"/>
          </p:cNvPicPr>
          <p:nvPr/>
        </p:nvPicPr>
        <p:blipFill rotWithShape="1">
          <a:blip r:embed="rId9"/>
          <a:srcRect l="6746" t="32946" r="15873" b="18125"/>
          <a:stretch/>
        </p:blipFill>
        <p:spPr>
          <a:xfrm>
            <a:off x="7475161" y="3556351"/>
            <a:ext cx="2200186" cy="3054548"/>
          </a:xfrm>
          <a:prstGeom prst="rect">
            <a:avLst/>
          </a:prstGeom>
        </p:spPr>
      </p:pic>
      <p:pic>
        <p:nvPicPr>
          <p:cNvPr id="10" name="Рисунок 9"/>
          <p:cNvPicPr>
            <a:picLocks noChangeAspect="1"/>
          </p:cNvPicPr>
          <p:nvPr/>
        </p:nvPicPr>
        <p:blipFill rotWithShape="1">
          <a:blip r:embed="rId10"/>
          <a:srcRect r="2192" b="15385"/>
          <a:stretch/>
        </p:blipFill>
        <p:spPr>
          <a:xfrm>
            <a:off x="9906807" y="3556351"/>
            <a:ext cx="1980392" cy="3054548"/>
          </a:xfrm>
          <a:prstGeom prst="rect">
            <a:avLst/>
          </a:prstGeom>
        </p:spPr>
      </p:pic>
      <p:sp>
        <p:nvSpPr>
          <p:cNvPr id="11" name="Прямоугольник 10"/>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Tree>
    <p:extLst>
      <p:ext uri="{BB962C8B-B14F-4D97-AF65-F5344CB8AC3E}">
        <p14:creationId xmlns:p14="http://schemas.microsoft.com/office/powerpoint/2010/main" val="35502047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6006" t="18491" r="16840"/>
          <a:stretch/>
        </p:blipFill>
        <p:spPr>
          <a:xfrm>
            <a:off x="318309" y="251959"/>
            <a:ext cx="5603520" cy="3185452"/>
          </a:xfrm>
          <a:prstGeom prst="rect">
            <a:avLst/>
          </a:prstGeom>
        </p:spPr>
      </p:pic>
      <p:pic>
        <p:nvPicPr>
          <p:cNvPr id="3" name="Рисунок 2"/>
          <p:cNvPicPr>
            <a:picLocks noChangeAspect="1"/>
          </p:cNvPicPr>
          <p:nvPr/>
        </p:nvPicPr>
        <p:blipFill rotWithShape="1">
          <a:blip r:embed="rId3"/>
          <a:srcRect l="401" t="11908" r="14077" b="14633"/>
          <a:stretch/>
        </p:blipFill>
        <p:spPr>
          <a:xfrm>
            <a:off x="6140279" y="251959"/>
            <a:ext cx="5725151" cy="3185452"/>
          </a:xfrm>
          <a:prstGeom prst="rect">
            <a:avLst/>
          </a:prstGeom>
        </p:spPr>
      </p:pic>
      <p:pic>
        <p:nvPicPr>
          <p:cNvPr id="4" name="Рисунок 3"/>
          <p:cNvPicPr>
            <a:picLocks noChangeAspect="1"/>
          </p:cNvPicPr>
          <p:nvPr/>
        </p:nvPicPr>
        <p:blipFill rotWithShape="1">
          <a:blip r:embed="rId4"/>
          <a:srcRect l="4642" t="15401" r="21786" b="17248"/>
          <a:stretch/>
        </p:blipFill>
        <p:spPr>
          <a:xfrm>
            <a:off x="318309" y="3766457"/>
            <a:ext cx="5603520" cy="2855926"/>
          </a:xfrm>
          <a:prstGeom prst="rect">
            <a:avLst/>
          </a:prstGeom>
        </p:spPr>
      </p:pic>
      <p:pic>
        <p:nvPicPr>
          <p:cNvPr id="5" name="Рисунок 4"/>
          <p:cNvPicPr>
            <a:picLocks noChangeAspect="1"/>
          </p:cNvPicPr>
          <p:nvPr/>
        </p:nvPicPr>
        <p:blipFill rotWithShape="1">
          <a:blip r:embed="rId5"/>
          <a:srcRect l="-357" t="15734" r="9107"/>
          <a:stretch/>
        </p:blipFill>
        <p:spPr>
          <a:xfrm>
            <a:off x="6140279" y="3766457"/>
            <a:ext cx="5725151" cy="2855926"/>
          </a:xfrm>
          <a:prstGeom prst="rect">
            <a:avLst/>
          </a:prstGeom>
        </p:spPr>
      </p:pic>
      <p:sp>
        <p:nvSpPr>
          <p:cNvPr id="6" name="Прямоугольник 5"/>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
        <p:nvSpPr>
          <p:cNvPr id="7" name="Прямоугольник 6"/>
          <p:cNvSpPr/>
          <p:nvPr/>
        </p:nvSpPr>
        <p:spPr>
          <a:xfrm>
            <a:off x="4715402" y="405847"/>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2.5</a:t>
            </a:r>
            <a:endParaRPr lang="ru-RU" sz="1400" dirty="0"/>
          </a:p>
        </p:txBody>
      </p:sp>
    </p:spTree>
    <p:extLst>
      <p:ext uri="{BB962C8B-B14F-4D97-AF65-F5344CB8AC3E}">
        <p14:creationId xmlns:p14="http://schemas.microsoft.com/office/powerpoint/2010/main" val="3935572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13483"/>
          <a:stretch/>
        </p:blipFill>
        <p:spPr>
          <a:xfrm>
            <a:off x="276970" y="478972"/>
            <a:ext cx="2889659" cy="5856514"/>
          </a:xfrm>
          <a:prstGeom prst="rect">
            <a:avLst/>
          </a:prstGeom>
        </p:spPr>
      </p:pic>
      <p:pic>
        <p:nvPicPr>
          <p:cNvPr id="3" name="Рисунок 2"/>
          <p:cNvPicPr>
            <a:picLocks noChangeAspect="1"/>
          </p:cNvPicPr>
          <p:nvPr/>
        </p:nvPicPr>
        <p:blipFill>
          <a:blip r:embed="rId3"/>
          <a:stretch>
            <a:fillRect/>
          </a:stretch>
        </p:blipFill>
        <p:spPr>
          <a:xfrm>
            <a:off x="3526971" y="478972"/>
            <a:ext cx="4463142" cy="2786742"/>
          </a:xfrm>
          <a:prstGeom prst="rect">
            <a:avLst/>
          </a:prstGeom>
        </p:spPr>
      </p:pic>
      <p:pic>
        <p:nvPicPr>
          <p:cNvPr id="5" name="Рисунок 4"/>
          <p:cNvPicPr>
            <a:picLocks noChangeAspect="1"/>
          </p:cNvPicPr>
          <p:nvPr/>
        </p:nvPicPr>
        <p:blipFill rotWithShape="1">
          <a:blip r:embed="rId4"/>
          <a:srcRect t="14280" b="12908"/>
          <a:stretch/>
        </p:blipFill>
        <p:spPr>
          <a:xfrm>
            <a:off x="8350456" y="478972"/>
            <a:ext cx="3464034" cy="5856513"/>
          </a:xfrm>
          <a:prstGeom prst="rect">
            <a:avLst/>
          </a:prstGeom>
        </p:spPr>
      </p:pic>
      <p:pic>
        <p:nvPicPr>
          <p:cNvPr id="7" name="Рисунок 6"/>
          <p:cNvPicPr>
            <a:picLocks noChangeAspect="1"/>
          </p:cNvPicPr>
          <p:nvPr/>
        </p:nvPicPr>
        <p:blipFill rotWithShape="1">
          <a:blip r:embed="rId5"/>
          <a:srcRect l="18097" t="9309" r="21726" b="9879"/>
          <a:stretch/>
        </p:blipFill>
        <p:spPr>
          <a:xfrm>
            <a:off x="3526972" y="3461658"/>
            <a:ext cx="4463142" cy="2873828"/>
          </a:xfrm>
          <a:prstGeom prst="rect">
            <a:avLst/>
          </a:prstGeom>
        </p:spPr>
      </p:pic>
      <p:sp>
        <p:nvSpPr>
          <p:cNvPr id="6" name="Прямоугольник 5"/>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
        <p:nvSpPr>
          <p:cNvPr id="8" name="Прямоугольник 7"/>
          <p:cNvSpPr/>
          <p:nvPr/>
        </p:nvSpPr>
        <p:spPr>
          <a:xfrm>
            <a:off x="1830423" y="656867"/>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2.5</a:t>
            </a:r>
            <a:endParaRPr lang="ru-RU" sz="1400" dirty="0"/>
          </a:p>
        </p:txBody>
      </p:sp>
    </p:spTree>
    <p:extLst>
      <p:ext uri="{BB962C8B-B14F-4D97-AF65-F5344CB8AC3E}">
        <p14:creationId xmlns:p14="http://schemas.microsoft.com/office/powerpoint/2010/main" val="1366256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t="12589" r="4762" b="12768"/>
          <a:stretch/>
        </p:blipFill>
        <p:spPr>
          <a:xfrm>
            <a:off x="283029" y="237995"/>
            <a:ext cx="2937581" cy="6386302"/>
          </a:xfrm>
          <a:prstGeom prst="rect">
            <a:avLst/>
          </a:prstGeom>
        </p:spPr>
      </p:pic>
      <p:pic>
        <p:nvPicPr>
          <p:cNvPr id="4" name="Рисунок 3"/>
          <p:cNvPicPr>
            <a:picLocks noChangeAspect="1"/>
          </p:cNvPicPr>
          <p:nvPr/>
        </p:nvPicPr>
        <p:blipFill>
          <a:blip r:embed="rId3"/>
          <a:stretch>
            <a:fillRect/>
          </a:stretch>
        </p:blipFill>
        <p:spPr>
          <a:xfrm>
            <a:off x="6877124" y="3494763"/>
            <a:ext cx="4899798" cy="3107082"/>
          </a:xfrm>
          <a:prstGeom prst="rect">
            <a:avLst/>
          </a:prstGeom>
        </p:spPr>
      </p:pic>
      <p:pic>
        <p:nvPicPr>
          <p:cNvPr id="5" name="Рисунок 4"/>
          <p:cNvPicPr>
            <a:picLocks noChangeAspect="1"/>
          </p:cNvPicPr>
          <p:nvPr/>
        </p:nvPicPr>
        <p:blipFill rotWithShape="1">
          <a:blip r:embed="rId4"/>
          <a:srcRect l="-2773" t="15267" r="2773" b="10358"/>
          <a:stretch/>
        </p:blipFill>
        <p:spPr>
          <a:xfrm>
            <a:off x="3505200" y="237995"/>
            <a:ext cx="3087334" cy="6363849"/>
          </a:xfrm>
          <a:prstGeom prst="rect">
            <a:avLst/>
          </a:prstGeom>
        </p:spPr>
      </p:pic>
      <p:pic>
        <p:nvPicPr>
          <p:cNvPr id="6" name="Рисунок 5"/>
          <p:cNvPicPr>
            <a:picLocks noChangeAspect="1"/>
          </p:cNvPicPr>
          <p:nvPr/>
        </p:nvPicPr>
        <p:blipFill rotWithShape="1">
          <a:blip r:embed="rId5"/>
          <a:srcRect l="21291" t="16613" r="3709" b="6537"/>
          <a:stretch/>
        </p:blipFill>
        <p:spPr>
          <a:xfrm>
            <a:off x="6877124" y="237995"/>
            <a:ext cx="4899798" cy="3093928"/>
          </a:xfrm>
          <a:prstGeom prst="rect">
            <a:avLst/>
          </a:prstGeom>
        </p:spPr>
      </p:pic>
      <p:sp>
        <p:nvSpPr>
          <p:cNvPr id="7" name="Прямоугольник 6"/>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
        <p:nvSpPr>
          <p:cNvPr id="8" name="Прямоугольник 7"/>
          <p:cNvSpPr/>
          <p:nvPr/>
        </p:nvSpPr>
        <p:spPr>
          <a:xfrm>
            <a:off x="7099679" y="545771"/>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2.5</a:t>
            </a:r>
            <a:endParaRPr lang="ru-RU" sz="1400" dirty="0"/>
          </a:p>
        </p:txBody>
      </p:sp>
      <p:sp>
        <p:nvSpPr>
          <p:cNvPr id="11" name="Прямоугольник 10"/>
          <p:cNvSpPr/>
          <p:nvPr/>
        </p:nvSpPr>
        <p:spPr>
          <a:xfrm>
            <a:off x="2081873" y="416958"/>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2.5</a:t>
            </a:r>
            <a:endParaRPr lang="ru-RU" sz="1400" dirty="0"/>
          </a:p>
        </p:txBody>
      </p:sp>
    </p:spTree>
    <p:extLst>
      <p:ext uri="{BB962C8B-B14F-4D97-AF65-F5344CB8AC3E}">
        <p14:creationId xmlns:p14="http://schemas.microsoft.com/office/powerpoint/2010/main" val="40030737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2117" t="12090" r="2117" b="14203"/>
          <a:stretch/>
        </p:blipFill>
        <p:spPr>
          <a:xfrm>
            <a:off x="294330" y="257452"/>
            <a:ext cx="3013327" cy="4927105"/>
          </a:xfrm>
          <a:prstGeom prst="rect">
            <a:avLst/>
          </a:prstGeom>
        </p:spPr>
      </p:pic>
      <p:pic>
        <p:nvPicPr>
          <p:cNvPr id="3" name="Рисунок 2"/>
          <p:cNvPicPr>
            <a:picLocks noChangeAspect="1"/>
          </p:cNvPicPr>
          <p:nvPr/>
        </p:nvPicPr>
        <p:blipFill rotWithShape="1">
          <a:blip r:embed="rId3"/>
          <a:srcRect b="15626"/>
          <a:stretch/>
        </p:blipFill>
        <p:spPr>
          <a:xfrm>
            <a:off x="3491833" y="257453"/>
            <a:ext cx="2366782" cy="4429958"/>
          </a:xfrm>
          <a:prstGeom prst="rect">
            <a:avLst/>
          </a:prstGeom>
        </p:spPr>
      </p:pic>
      <p:pic>
        <p:nvPicPr>
          <p:cNvPr id="4" name="Рисунок 3"/>
          <p:cNvPicPr>
            <a:picLocks noChangeAspect="1"/>
          </p:cNvPicPr>
          <p:nvPr/>
        </p:nvPicPr>
        <p:blipFill>
          <a:blip r:embed="rId4"/>
          <a:stretch>
            <a:fillRect/>
          </a:stretch>
        </p:blipFill>
        <p:spPr>
          <a:xfrm>
            <a:off x="6042791" y="257452"/>
            <a:ext cx="2895786" cy="3861047"/>
          </a:xfrm>
          <a:prstGeom prst="rect">
            <a:avLst/>
          </a:prstGeom>
        </p:spPr>
      </p:pic>
      <p:pic>
        <p:nvPicPr>
          <p:cNvPr id="5" name="Рисунок 4"/>
          <p:cNvPicPr>
            <a:picLocks noChangeAspect="1"/>
          </p:cNvPicPr>
          <p:nvPr/>
        </p:nvPicPr>
        <p:blipFill rotWithShape="1">
          <a:blip r:embed="rId5"/>
          <a:srcRect l="55357" b="42677"/>
          <a:stretch/>
        </p:blipFill>
        <p:spPr>
          <a:xfrm>
            <a:off x="7638092" y="4265956"/>
            <a:ext cx="4165455" cy="2411031"/>
          </a:xfrm>
          <a:prstGeom prst="rect">
            <a:avLst/>
          </a:prstGeom>
        </p:spPr>
      </p:pic>
      <p:pic>
        <p:nvPicPr>
          <p:cNvPr id="6" name="Рисунок 5"/>
          <p:cNvPicPr>
            <a:picLocks noChangeAspect="1"/>
          </p:cNvPicPr>
          <p:nvPr/>
        </p:nvPicPr>
        <p:blipFill rotWithShape="1">
          <a:blip r:embed="rId6"/>
          <a:srcRect l="9257" t="23840" r="10187" b="19911"/>
          <a:stretch/>
        </p:blipFill>
        <p:spPr>
          <a:xfrm>
            <a:off x="9306123" y="257452"/>
            <a:ext cx="2497424" cy="3861047"/>
          </a:xfrm>
          <a:prstGeom prst="rect">
            <a:avLst/>
          </a:prstGeom>
        </p:spPr>
      </p:pic>
      <p:sp>
        <p:nvSpPr>
          <p:cNvPr id="7" name="Прямоугольник 6"/>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pic>
        <p:nvPicPr>
          <p:cNvPr id="8" name="Рисунок 7"/>
          <p:cNvPicPr>
            <a:picLocks noChangeAspect="1"/>
          </p:cNvPicPr>
          <p:nvPr/>
        </p:nvPicPr>
        <p:blipFill>
          <a:blip r:embed="rId7"/>
          <a:stretch>
            <a:fillRect/>
          </a:stretch>
        </p:blipFill>
        <p:spPr>
          <a:xfrm>
            <a:off x="4836030" y="3081531"/>
            <a:ext cx="2696591" cy="3595456"/>
          </a:xfrm>
          <a:prstGeom prst="rect">
            <a:avLst/>
          </a:prstGeom>
        </p:spPr>
      </p:pic>
      <p:sp>
        <p:nvSpPr>
          <p:cNvPr id="9" name="Прямоугольник 8"/>
          <p:cNvSpPr/>
          <p:nvPr/>
        </p:nvSpPr>
        <p:spPr>
          <a:xfrm>
            <a:off x="4836030" y="3166238"/>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5.2</a:t>
            </a:r>
            <a:endParaRPr lang="ru-RU" sz="1400" dirty="0"/>
          </a:p>
        </p:txBody>
      </p:sp>
      <p:sp>
        <p:nvSpPr>
          <p:cNvPr id="10" name="Прямоугольник 9"/>
          <p:cNvSpPr/>
          <p:nvPr/>
        </p:nvSpPr>
        <p:spPr>
          <a:xfrm>
            <a:off x="1844016" y="875965"/>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2.5</a:t>
            </a:r>
            <a:endParaRPr lang="ru-RU" sz="1400" dirty="0"/>
          </a:p>
        </p:txBody>
      </p:sp>
    </p:spTree>
    <p:extLst>
      <p:ext uri="{BB962C8B-B14F-4D97-AF65-F5344CB8AC3E}">
        <p14:creationId xmlns:p14="http://schemas.microsoft.com/office/powerpoint/2010/main" val="4202307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b="42993"/>
          <a:stretch/>
        </p:blipFill>
        <p:spPr>
          <a:xfrm>
            <a:off x="257481" y="396300"/>
            <a:ext cx="3955045" cy="2578911"/>
          </a:xfrm>
          <a:prstGeom prst="rect">
            <a:avLst/>
          </a:prstGeom>
        </p:spPr>
      </p:pic>
      <p:pic>
        <p:nvPicPr>
          <p:cNvPr id="3" name="Рисунок 2"/>
          <p:cNvPicPr>
            <a:picLocks noChangeAspect="1"/>
          </p:cNvPicPr>
          <p:nvPr/>
        </p:nvPicPr>
        <p:blipFill>
          <a:blip r:embed="rId3"/>
          <a:stretch>
            <a:fillRect/>
          </a:stretch>
        </p:blipFill>
        <p:spPr>
          <a:xfrm>
            <a:off x="4326341" y="396301"/>
            <a:ext cx="3921439" cy="6107026"/>
          </a:xfrm>
          <a:prstGeom prst="rect">
            <a:avLst/>
          </a:prstGeom>
        </p:spPr>
      </p:pic>
      <p:pic>
        <p:nvPicPr>
          <p:cNvPr id="4" name="Рисунок 3"/>
          <p:cNvPicPr>
            <a:picLocks noChangeAspect="1"/>
          </p:cNvPicPr>
          <p:nvPr/>
        </p:nvPicPr>
        <p:blipFill>
          <a:blip r:embed="rId4"/>
          <a:stretch>
            <a:fillRect/>
          </a:stretch>
        </p:blipFill>
        <p:spPr>
          <a:xfrm>
            <a:off x="257481" y="3152031"/>
            <a:ext cx="3955045" cy="3351296"/>
          </a:xfrm>
          <a:prstGeom prst="rect">
            <a:avLst/>
          </a:prstGeom>
        </p:spPr>
      </p:pic>
      <p:pic>
        <p:nvPicPr>
          <p:cNvPr id="5" name="Рисунок 4"/>
          <p:cNvPicPr>
            <a:picLocks noChangeAspect="1"/>
          </p:cNvPicPr>
          <p:nvPr/>
        </p:nvPicPr>
        <p:blipFill>
          <a:blip r:embed="rId5"/>
          <a:stretch>
            <a:fillRect/>
          </a:stretch>
        </p:blipFill>
        <p:spPr>
          <a:xfrm>
            <a:off x="8361595" y="396300"/>
            <a:ext cx="3589877" cy="6107027"/>
          </a:xfrm>
          <a:prstGeom prst="rect">
            <a:avLst/>
          </a:prstGeom>
        </p:spPr>
      </p:pic>
      <p:sp>
        <p:nvSpPr>
          <p:cNvPr id="6" name="Прямоугольник 5"/>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Tree>
    <p:extLst>
      <p:ext uri="{BB962C8B-B14F-4D97-AF65-F5344CB8AC3E}">
        <p14:creationId xmlns:p14="http://schemas.microsoft.com/office/powerpoint/2010/main" val="25076878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141926" y="889379"/>
            <a:ext cx="2874753" cy="4608574"/>
          </a:xfrm>
          <a:prstGeom prst="rect">
            <a:avLst/>
          </a:prstGeom>
        </p:spPr>
      </p:pic>
      <p:pic>
        <p:nvPicPr>
          <p:cNvPr id="3" name="Рисунок 2"/>
          <p:cNvPicPr>
            <a:picLocks noChangeAspect="1"/>
          </p:cNvPicPr>
          <p:nvPr/>
        </p:nvPicPr>
        <p:blipFill rotWithShape="1">
          <a:blip r:embed="rId3"/>
          <a:srcRect b="8739"/>
          <a:stretch/>
        </p:blipFill>
        <p:spPr>
          <a:xfrm>
            <a:off x="185347" y="889379"/>
            <a:ext cx="2860411" cy="4608574"/>
          </a:xfrm>
          <a:prstGeom prst="rect">
            <a:avLst/>
          </a:prstGeom>
        </p:spPr>
      </p:pic>
      <p:pic>
        <p:nvPicPr>
          <p:cNvPr id="4" name="Рисунок 3"/>
          <p:cNvPicPr>
            <a:picLocks noChangeAspect="1"/>
          </p:cNvPicPr>
          <p:nvPr/>
        </p:nvPicPr>
        <p:blipFill>
          <a:blip r:embed="rId4"/>
          <a:stretch>
            <a:fillRect/>
          </a:stretch>
        </p:blipFill>
        <p:spPr>
          <a:xfrm>
            <a:off x="6147925" y="889379"/>
            <a:ext cx="2767063" cy="4608574"/>
          </a:xfrm>
          <a:prstGeom prst="rect">
            <a:avLst/>
          </a:prstGeom>
        </p:spPr>
      </p:pic>
      <p:pic>
        <p:nvPicPr>
          <p:cNvPr id="5" name="Рисунок 4"/>
          <p:cNvPicPr>
            <a:picLocks noChangeAspect="1"/>
          </p:cNvPicPr>
          <p:nvPr/>
        </p:nvPicPr>
        <p:blipFill>
          <a:blip r:embed="rId5"/>
          <a:stretch>
            <a:fillRect/>
          </a:stretch>
        </p:blipFill>
        <p:spPr>
          <a:xfrm>
            <a:off x="9011156" y="889379"/>
            <a:ext cx="2987806" cy="4608574"/>
          </a:xfrm>
          <a:prstGeom prst="rect">
            <a:avLst/>
          </a:prstGeom>
        </p:spPr>
      </p:pic>
    </p:spTree>
    <p:extLst>
      <p:ext uri="{BB962C8B-B14F-4D97-AF65-F5344CB8AC3E}">
        <p14:creationId xmlns:p14="http://schemas.microsoft.com/office/powerpoint/2010/main" val="2719081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37520" t="53012" r="23482" b="8639"/>
          <a:stretch/>
        </p:blipFill>
        <p:spPr>
          <a:xfrm>
            <a:off x="2617506" y="2698721"/>
            <a:ext cx="7342334" cy="4061623"/>
          </a:xfrm>
          <a:prstGeom prst="rect">
            <a:avLst/>
          </a:prstGeom>
          <a:ln w="3175">
            <a:solidFill>
              <a:schemeClr val="accent1"/>
            </a:solidFill>
          </a:ln>
        </p:spPr>
      </p:pic>
      <p:pic>
        <p:nvPicPr>
          <p:cNvPr id="3" name="Рисунок 2"/>
          <p:cNvPicPr>
            <a:picLocks noChangeAspect="1"/>
          </p:cNvPicPr>
          <p:nvPr/>
        </p:nvPicPr>
        <p:blipFill rotWithShape="1">
          <a:blip r:embed="rId2"/>
          <a:srcRect l="37520" t="17220" r="23482" b="65055"/>
          <a:stretch/>
        </p:blipFill>
        <p:spPr>
          <a:xfrm>
            <a:off x="1784411" y="352099"/>
            <a:ext cx="8865913" cy="2266814"/>
          </a:xfrm>
          <a:prstGeom prst="rect">
            <a:avLst/>
          </a:prstGeom>
          <a:ln w="3175">
            <a:solidFill>
              <a:schemeClr val="accent1"/>
            </a:solidFill>
          </a:ln>
        </p:spPr>
      </p:pic>
      <p:pic>
        <p:nvPicPr>
          <p:cNvPr id="5" name="Рисунок 4">
            <a:extLst>
              <a:ext uri="{FF2B5EF4-FFF2-40B4-BE49-F238E27FC236}">
                <a16:creationId xmlns:a16="http://schemas.microsoft.com/office/drawing/2014/main" id="{CF629CE0-B2BB-FAC1-FB30-3DEF4EC99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94" y="56205"/>
            <a:ext cx="1328461" cy="341507"/>
          </a:xfrm>
          <a:prstGeom prst="rect">
            <a:avLst/>
          </a:prstGeom>
        </p:spPr>
      </p:pic>
      <p:sp>
        <p:nvSpPr>
          <p:cNvPr id="7" name="Овал 6">
            <a:extLst>
              <a:ext uri="{FF2B5EF4-FFF2-40B4-BE49-F238E27FC236}">
                <a16:creationId xmlns:a16="http://schemas.microsoft.com/office/drawing/2014/main" id="{6E90A7B1-3911-E63D-3EB5-88DA2DE80C61}"/>
              </a:ext>
            </a:extLst>
          </p:cNvPr>
          <p:cNvSpPr/>
          <p:nvPr/>
        </p:nvSpPr>
        <p:spPr>
          <a:xfrm>
            <a:off x="5214880" y="470265"/>
            <a:ext cx="4364126" cy="7230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dirty="0"/>
          </a:p>
        </p:txBody>
      </p:sp>
      <p:sp>
        <p:nvSpPr>
          <p:cNvPr id="8" name="Овал 7">
            <a:extLst>
              <a:ext uri="{FF2B5EF4-FFF2-40B4-BE49-F238E27FC236}">
                <a16:creationId xmlns:a16="http://schemas.microsoft.com/office/drawing/2014/main" id="{6E90A7B1-3911-E63D-3EB5-88DA2DE80C61}"/>
              </a:ext>
            </a:extLst>
          </p:cNvPr>
          <p:cNvSpPr/>
          <p:nvPr/>
        </p:nvSpPr>
        <p:spPr>
          <a:xfrm>
            <a:off x="2963735" y="5090532"/>
            <a:ext cx="7342334" cy="11060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KZ" dirty="0"/>
          </a:p>
        </p:txBody>
      </p:sp>
    </p:spTree>
    <p:extLst>
      <p:ext uri="{BB962C8B-B14F-4D97-AF65-F5344CB8AC3E}">
        <p14:creationId xmlns:p14="http://schemas.microsoft.com/office/powerpoint/2010/main" val="36037017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61860" y="254864"/>
            <a:ext cx="2088752" cy="3429321"/>
          </a:xfrm>
          <a:prstGeom prst="rect">
            <a:avLst/>
          </a:prstGeom>
        </p:spPr>
      </p:pic>
      <p:pic>
        <p:nvPicPr>
          <p:cNvPr id="3" name="Рисунок 2"/>
          <p:cNvPicPr>
            <a:picLocks noChangeAspect="1"/>
          </p:cNvPicPr>
          <p:nvPr/>
        </p:nvPicPr>
        <p:blipFill>
          <a:blip r:embed="rId4"/>
          <a:stretch>
            <a:fillRect/>
          </a:stretch>
        </p:blipFill>
        <p:spPr>
          <a:xfrm>
            <a:off x="2587771" y="254863"/>
            <a:ext cx="2004135" cy="3429321"/>
          </a:xfrm>
          <a:prstGeom prst="rect">
            <a:avLst/>
          </a:prstGeom>
        </p:spPr>
      </p:pic>
      <p:pic>
        <p:nvPicPr>
          <p:cNvPr id="4" name="Рисунок 3"/>
          <p:cNvPicPr>
            <a:picLocks noChangeAspect="1"/>
          </p:cNvPicPr>
          <p:nvPr/>
        </p:nvPicPr>
        <p:blipFill>
          <a:blip r:embed="rId5"/>
          <a:stretch>
            <a:fillRect/>
          </a:stretch>
        </p:blipFill>
        <p:spPr>
          <a:xfrm>
            <a:off x="7348582" y="254861"/>
            <a:ext cx="2163932" cy="3429321"/>
          </a:xfrm>
          <a:prstGeom prst="rect">
            <a:avLst/>
          </a:prstGeom>
        </p:spPr>
      </p:pic>
      <p:pic>
        <p:nvPicPr>
          <p:cNvPr id="5" name="Рисунок 4"/>
          <p:cNvPicPr>
            <a:picLocks noChangeAspect="1"/>
          </p:cNvPicPr>
          <p:nvPr/>
        </p:nvPicPr>
        <p:blipFill>
          <a:blip r:embed="rId6"/>
          <a:stretch>
            <a:fillRect/>
          </a:stretch>
        </p:blipFill>
        <p:spPr>
          <a:xfrm>
            <a:off x="4819342" y="254863"/>
            <a:ext cx="2325950" cy="3429321"/>
          </a:xfrm>
          <a:prstGeom prst="rect">
            <a:avLst/>
          </a:prstGeom>
        </p:spPr>
      </p:pic>
      <p:pic>
        <p:nvPicPr>
          <p:cNvPr id="6" name="Рисунок 5"/>
          <p:cNvPicPr>
            <a:picLocks noChangeAspect="1"/>
          </p:cNvPicPr>
          <p:nvPr/>
        </p:nvPicPr>
        <p:blipFill rotWithShape="1">
          <a:blip r:embed="rId7"/>
          <a:srcRect l="36633" t="12412" r="39476" b="22019"/>
          <a:stretch/>
        </p:blipFill>
        <p:spPr>
          <a:xfrm>
            <a:off x="4819341" y="3888419"/>
            <a:ext cx="2325950" cy="2831930"/>
          </a:xfrm>
          <a:prstGeom prst="rect">
            <a:avLst/>
          </a:prstGeom>
        </p:spPr>
      </p:pic>
      <p:pic>
        <p:nvPicPr>
          <p:cNvPr id="7" name="Рисунок 6"/>
          <p:cNvPicPr>
            <a:picLocks noChangeAspect="1"/>
          </p:cNvPicPr>
          <p:nvPr/>
        </p:nvPicPr>
        <p:blipFill>
          <a:blip r:embed="rId8"/>
          <a:stretch>
            <a:fillRect/>
          </a:stretch>
        </p:blipFill>
        <p:spPr>
          <a:xfrm>
            <a:off x="7292687" y="3888419"/>
            <a:ext cx="2163932" cy="2831930"/>
          </a:xfrm>
          <a:prstGeom prst="rect">
            <a:avLst/>
          </a:prstGeom>
        </p:spPr>
      </p:pic>
      <p:pic>
        <p:nvPicPr>
          <p:cNvPr id="8" name="Рисунок 7"/>
          <p:cNvPicPr>
            <a:picLocks noChangeAspect="1"/>
          </p:cNvPicPr>
          <p:nvPr/>
        </p:nvPicPr>
        <p:blipFill>
          <a:blip r:embed="rId9"/>
          <a:stretch>
            <a:fillRect/>
          </a:stretch>
        </p:blipFill>
        <p:spPr>
          <a:xfrm>
            <a:off x="9644721" y="3870663"/>
            <a:ext cx="2269111" cy="2849686"/>
          </a:xfrm>
          <a:prstGeom prst="rect">
            <a:avLst/>
          </a:prstGeom>
        </p:spPr>
      </p:pic>
      <p:pic>
        <p:nvPicPr>
          <p:cNvPr id="9" name="Рисунок 8"/>
          <p:cNvPicPr>
            <a:picLocks noChangeAspect="1"/>
          </p:cNvPicPr>
          <p:nvPr/>
        </p:nvPicPr>
        <p:blipFill>
          <a:blip r:embed="rId10"/>
          <a:stretch>
            <a:fillRect/>
          </a:stretch>
        </p:blipFill>
        <p:spPr>
          <a:xfrm>
            <a:off x="9644721" y="254862"/>
            <a:ext cx="2269111" cy="3429321"/>
          </a:xfrm>
          <a:prstGeom prst="rect">
            <a:avLst/>
          </a:prstGeom>
        </p:spPr>
      </p:pic>
      <p:pic>
        <p:nvPicPr>
          <p:cNvPr id="10" name="Рисунок 9"/>
          <p:cNvPicPr>
            <a:picLocks noChangeAspect="1"/>
          </p:cNvPicPr>
          <p:nvPr/>
        </p:nvPicPr>
        <p:blipFill rotWithShape="1">
          <a:blip r:embed="rId11"/>
          <a:srcRect t="18735"/>
          <a:stretch/>
        </p:blipFill>
        <p:spPr>
          <a:xfrm>
            <a:off x="2450612" y="3888419"/>
            <a:ext cx="2141294" cy="2831930"/>
          </a:xfrm>
          <a:prstGeom prst="rect">
            <a:avLst/>
          </a:prstGeom>
        </p:spPr>
      </p:pic>
      <p:pic>
        <p:nvPicPr>
          <p:cNvPr id="11" name="Рисунок 10"/>
          <p:cNvPicPr>
            <a:picLocks noChangeAspect="1"/>
          </p:cNvPicPr>
          <p:nvPr/>
        </p:nvPicPr>
        <p:blipFill rotWithShape="1">
          <a:blip r:embed="rId12"/>
          <a:srcRect l="-4146" t="29665" r="4146" b="933"/>
          <a:stretch/>
        </p:blipFill>
        <p:spPr>
          <a:xfrm>
            <a:off x="161665" y="3888419"/>
            <a:ext cx="2141294" cy="2831927"/>
          </a:xfrm>
          <a:prstGeom prst="rect">
            <a:avLst/>
          </a:prstGeom>
        </p:spPr>
      </p:pic>
      <p:sp>
        <p:nvSpPr>
          <p:cNvPr id="12" name="Прямоугольник 11"/>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
        <p:nvSpPr>
          <p:cNvPr id="13" name="Прямоугольник 12"/>
          <p:cNvSpPr/>
          <p:nvPr/>
        </p:nvSpPr>
        <p:spPr>
          <a:xfrm>
            <a:off x="1258211" y="273269"/>
            <a:ext cx="1126270" cy="276999"/>
          </a:xfrm>
          <a:prstGeom prst="rect">
            <a:avLst/>
          </a:prstGeom>
        </p:spPr>
        <p:txBody>
          <a:bodyPr wrap="none">
            <a:spAutoFit/>
          </a:bodyPr>
          <a:lstStyle/>
          <a:p>
            <a:r>
              <a:rPr lang="kk-KZ" sz="1200" dirty="0" smtClean="0">
                <a:solidFill>
                  <a:srgbClr val="002060"/>
                </a:solidFill>
                <a:latin typeface="Times New Roman" panose="02020603050405020304" pitchFamily="18" charset="0"/>
                <a:cs typeface="Times New Roman" panose="02020603050405020304" pitchFamily="18" charset="0"/>
              </a:rPr>
              <a:t>№</a:t>
            </a:r>
            <a:r>
              <a:rPr lang="kk-KZ" sz="1200" dirty="0" smtClean="0">
                <a:solidFill>
                  <a:srgbClr val="002060"/>
                </a:solidFill>
                <a:latin typeface="Times New Roman" panose="02020603050405020304" pitchFamily="18" charset="0"/>
                <a:cs typeface="Times New Roman" panose="02020603050405020304" pitchFamily="18" charset="0"/>
              </a:rPr>
              <a:t>1 жатақхана</a:t>
            </a:r>
            <a:endParaRPr lang="ru-RU" sz="1200" dirty="0"/>
          </a:p>
        </p:txBody>
      </p:sp>
      <p:sp>
        <p:nvSpPr>
          <p:cNvPr id="14" name="Прямоугольник 13"/>
          <p:cNvSpPr/>
          <p:nvPr/>
        </p:nvSpPr>
        <p:spPr>
          <a:xfrm>
            <a:off x="1077188" y="4496617"/>
            <a:ext cx="1010918" cy="307777"/>
          </a:xfrm>
          <a:prstGeom prst="rect">
            <a:avLst/>
          </a:prstGeom>
        </p:spPr>
        <p:txBody>
          <a:bodyPr wrap="none">
            <a:spAutoFit/>
          </a:bodyPr>
          <a:lstStyle/>
          <a:p>
            <a:r>
              <a:rPr lang="kk-KZ" sz="14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Корпус 5.3</a:t>
            </a:r>
            <a:endParaRPr lang="ru-RU" sz="1400" dirty="0"/>
          </a:p>
        </p:txBody>
      </p:sp>
    </p:spTree>
    <p:extLst>
      <p:ext uri="{BB962C8B-B14F-4D97-AF65-F5344CB8AC3E}">
        <p14:creationId xmlns:p14="http://schemas.microsoft.com/office/powerpoint/2010/main" val="37435677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378337" y="417250"/>
            <a:ext cx="2842962" cy="6009833"/>
          </a:xfrm>
          <a:prstGeom prst="rect">
            <a:avLst/>
          </a:prstGeom>
        </p:spPr>
      </p:pic>
      <p:pic>
        <p:nvPicPr>
          <p:cNvPr id="6" name="Рисунок 5"/>
          <p:cNvPicPr>
            <a:picLocks noChangeAspect="1"/>
          </p:cNvPicPr>
          <p:nvPr/>
        </p:nvPicPr>
        <p:blipFill rotWithShape="1">
          <a:blip r:embed="rId3"/>
          <a:srcRect l="24749" t="15017" r="3359" b="-302"/>
          <a:stretch/>
        </p:blipFill>
        <p:spPr>
          <a:xfrm>
            <a:off x="3382392" y="417251"/>
            <a:ext cx="2883181" cy="6009833"/>
          </a:xfrm>
          <a:prstGeom prst="rect">
            <a:avLst/>
          </a:prstGeom>
        </p:spPr>
      </p:pic>
      <p:pic>
        <p:nvPicPr>
          <p:cNvPr id="7" name="Рисунок 6"/>
          <p:cNvPicPr>
            <a:picLocks noChangeAspect="1"/>
          </p:cNvPicPr>
          <p:nvPr/>
        </p:nvPicPr>
        <p:blipFill>
          <a:blip r:embed="rId4"/>
          <a:stretch>
            <a:fillRect/>
          </a:stretch>
        </p:blipFill>
        <p:spPr>
          <a:xfrm>
            <a:off x="6425737" y="417250"/>
            <a:ext cx="2717565" cy="6009833"/>
          </a:xfrm>
          <a:prstGeom prst="rect">
            <a:avLst/>
          </a:prstGeom>
        </p:spPr>
      </p:pic>
      <p:pic>
        <p:nvPicPr>
          <p:cNvPr id="8" name="Рисунок 7"/>
          <p:cNvPicPr>
            <a:picLocks noChangeAspect="1"/>
          </p:cNvPicPr>
          <p:nvPr/>
        </p:nvPicPr>
        <p:blipFill>
          <a:blip r:embed="rId5"/>
          <a:stretch>
            <a:fillRect/>
          </a:stretch>
        </p:blipFill>
        <p:spPr>
          <a:xfrm>
            <a:off x="9303466" y="417252"/>
            <a:ext cx="2704425" cy="6009833"/>
          </a:xfrm>
          <a:prstGeom prst="rect">
            <a:avLst/>
          </a:prstGeom>
        </p:spPr>
      </p:pic>
      <p:sp>
        <p:nvSpPr>
          <p:cNvPr id="10" name="Прямоугольник 9"/>
          <p:cNvSpPr/>
          <p:nvPr/>
        </p:nvSpPr>
        <p:spPr>
          <a:xfrm>
            <a:off x="2731486" y="-34508"/>
            <a:ext cx="6312562" cy="307777"/>
          </a:xfrm>
          <a:prstGeom prst="rect">
            <a:avLst/>
          </a:prstGeom>
        </p:spPr>
        <p:txBody>
          <a:bodyPr wrap="none">
            <a:spAutoFit/>
          </a:bodyPr>
          <a:lstStyle/>
          <a:p>
            <a:r>
              <a:rPr lang="kk-KZ" sz="14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Кешенді ішкі  </a:t>
            </a:r>
            <a:r>
              <a:rPr lang="kk-KZ" sz="14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аудит барысында анықталған сәйкессіздіктердің айғақтары </a:t>
            </a:r>
            <a:endParaRPr lang="ru-RU" sz="1400" dirty="0"/>
          </a:p>
        </p:txBody>
      </p:sp>
      <p:sp>
        <p:nvSpPr>
          <p:cNvPr id="11" name="Прямоугольник 10"/>
          <p:cNvSpPr/>
          <p:nvPr/>
        </p:nvSpPr>
        <p:spPr>
          <a:xfrm>
            <a:off x="3553541" y="417250"/>
            <a:ext cx="1592359" cy="369332"/>
          </a:xfrm>
          <a:prstGeom prst="rect">
            <a:avLst/>
          </a:prstGeom>
        </p:spPr>
        <p:txBody>
          <a:bodyPr wrap="none">
            <a:spAutoFit/>
          </a:bodyPr>
          <a:lstStyle/>
          <a:p>
            <a:r>
              <a:rPr lang="kk-KZ"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3 жатақхана</a:t>
            </a:r>
            <a:endParaRPr lang="ru-RU" dirty="0"/>
          </a:p>
        </p:txBody>
      </p:sp>
    </p:spTree>
    <p:extLst>
      <p:ext uri="{BB962C8B-B14F-4D97-AF65-F5344CB8AC3E}">
        <p14:creationId xmlns:p14="http://schemas.microsoft.com/office/powerpoint/2010/main" val="3668046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10788" y="886456"/>
            <a:ext cx="7541623" cy="4524315"/>
          </a:xfrm>
          <a:prstGeom prst="rect">
            <a:avLst/>
          </a:prstGeom>
          <a:ln w="3175">
            <a:solidFill>
              <a:srgbClr val="FF0000"/>
            </a:solidFill>
          </a:ln>
        </p:spPr>
        <p:txBody>
          <a:bodyPr wrap="square">
            <a:spAutoFit/>
          </a:bodyPr>
          <a:lstStyle/>
          <a:p>
            <a:pPr algn="ctr"/>
            <a:r>
              <a:rPr lang="kk-KZ" sz="2400" b="1" dirty="0">
                <a:solidFill>
                  <a:srgbClr val="002060"/>
                </a:solidFill>
                <a:latin typeface="Times New Roman" panose="02020603050405020304" pitchFamily="18" charset="0"/>
                <a:ea typeface="Times New Roman" panose="02020603050405020304" pitchFamily="18" charset="0"/>
              </a:rPr>
              <a:t>Ішкі аудиттің </a:t>
            </a:r>
            <a:r>
              <a:rPr lang="kk-KZ" sz="2400" b="1" dirty="0" smtClean="0">
                <a:solidFill>
                  <a:srgbClr val="002060"/>
                </a:solidFill>
                <a:latin typeface="Times New Roman" panose="02020603050405020304" pitchFamily="18" charset="0"/>
                <a:ea typeface="Times New Roman" panose="02020603050405020304" pitchFamily="18" charset="0"/>
              </a:rPr>
              <a:t>қорытынды нәтижелері</a:t>
            </a:r>
          </a:p>
          <a:p>
            <a:pPr algn="ctr"/>
            <a:endParaRPr lang="en-US" sz="2400" b="1" dirty="0" smtClean="0">
              <a:solidFill>
                <a:srgbClr val="002060"/>
              </a:solidFill>
              <a:latin typeface="Times New Roman" panose="02020603050405020304" pitchFamily="18" charset="0"/>
              <a:ea typeface="Times New Roman" panose="02020603050405020304" pitchFamily="18" charset="0"/>
            </a:endParaRPr>
          </a:p>
          <a:p>
            <a:pPr marL="171450" indent="-171450">
              <a:spcAft>
                <a:spcPts val="0"/>
              </a:spcAft>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120</a:t>
            </a:r>
            <a:r>
              <a:rPr lang="en-US" sz="2400" dirty="0" smtClean="0">
                <a:solidFill>
                  <a:srgbClr val="002060"/>
                </a:solidFill>
                <a:latin typeface="Times New Roman" panose="02020603050405020304" pitchFamily="18" charset="0"/>
                <a:ea typeface="Times New Roman" panose="02020603050405020304" pitchFamily="18" charset="0"/>
              </a:rPr>
              <a:t> </a:t>
            </a:r>
            <a:r>
              <a:rPr lang="kk-KZ" sz="2400" dirty="0" smtClean="0">
                <a:solidFill>
                  <a:srgbClr val="002060"/>
                </a:solidFill>
                <a:latin typeface="Times New Roman" panose="02020603050405020304" pitchFamily="18" charset="0"/>
                <a:ea typeface="Times New Roman" panose="02020603050405020304" pitchFamily="18" charset="0"/>
              </a:rPr>
              <a:t>құрылымдық бөлімдерде 8-11 қаңтар және 5-9 ақпан аралығында кешенді ішкі аудит ұйымдастырылды. </a:t>
            </a:r>
          </a:p>
          <a:p>
            <a:pPr marL="171450" indent="-171450">
              <a:spcAft>
                <a:spcPts val="0"/>
              </a:spcAft>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Университет </a:t>
            </a:r>
            <a:r>
              <a:rPr lang="kk-KZ" sz="2400" dirty="0">
                <a:solidFill>
                  <a:srgbClr val="002060"/>
                </a:solidFill>
                <a:latin typeface="Times New Roman" panose="02020603050405020304" pitchFamily="18" charset="0"/>
                <a:ea typeface="Times New Roman" panose="02020603050405020304" pitchFamily="18" charset="0"/>
              </a:rPr>
              <a:t>оқытушылары мен қызметкерлерінен </a:t>
            </a:r>
            <a:r>
              <a:rPr lang="kk-KZ" sz="2400" dirty="0" smtClean="0">
                <a:solidFill>
                  <a:srgbClr val="002060"/>
                </a:solidFill>
                <a:latin typeface="Times New Roman" panose="02020603050405020304" pitchFamily="18" charset="0"/>
                <a:ea typeface="Times New Roman" panose="02020603050405020304" pitchFamily="18" charset="0"/>
              </a:rPr>
              <a:t>5 </a:t>
            </a:r>
            <a:r>
              <a:rPr lang="kk-KZ" sz="2400" dirty="0">
                <a:solidFill>
                  <a:srgbClr val="002060"/>
                </a:solidFill>
                <a:latin typeface="Times New Roman" panose="02020603050405020304" pitchFamily="18" charset="0"/>
                <a:ea typeface="Times New Roman" panose="02020603050405020304" pitchFamily="18" charset="0"/>
              </a:rPr>
              <a:t>аудиторлық топ ішкі тексерулер жүргізді. </a:t>
            </a:r>
            <a:endParaRPr lang="kk-KZ" sz="2400" dirty="0" smtClean="0">
              <a:solidFill>
                <a:srgbClr val="002060"/>
              </a:solidFill>
              <a:latin typeface="Times New Roman" panose="02020603050405020304" pitchFamily="18" charset="0"/>
              <a:ea typeface="Times New Roman" panose="02020603050405020304" pitchFamily="18" charset="0"/>
            </a:endParaRPr>
          </a:p>
          <a:p>
            <a:pPr marL="171450" indent="-171450">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Аудит </a:t>
            </a:r>
            <a:r>
              <a:rPr lang="kk-KZ" sz="2400" dirty="0">
                <a:solidFill>
                  <a:srgbClr val="002060"/>
                </a:solidFill>
                <a:latin typeface="Times New Roman" panose="02020603050405020304" pitchFamily="18" charset="0"/>
                <a:ea typeface="Times New Roman" panose="02020603050405020304" pitchFamily="18" charset="0"/>
              </a:rPr>
              <a:t>барысында </a:t>
            </a:r>
            <a:r>
              <a:rPr lang="kk-KZ" sz="2400" dirty="0" smtClean="0">
                <a:solidFill>
                  <a:srgbClr val="002060"/>
                </a:solidFill>
                <a:latin typeface="Times New Roman" panose="02020603050405020304" pitchFamily="18" charset="0"/>
                <a:ea typeface="Times New Roman" panose="02020603050405020304" pitchFamily="18" charset="0"/>
              </a:rPr>
              <a:t>98 құрылымға 266</a:t>
            </a:r>
            <a:r>
              <a:rPr lang="kk-KZ" sz="2400" dirty="0" smtClean="0">
                <a:solidFill>
                  <a:srgbClr val="FF0000"/>
                </a:solidFill>
                <a:latin typeface="Times New Roman" panose="02020603050405020304" pitchFamily="18" charset="0"/>
                <a:ea typeface="Times New Roman" panose="02020603050405020304" pitchFamily="18" charset="0"/>
              </a:rPr>
              <a:t> </a:t>
            </a:r>
            <a:r>
              <a:rPr lang="kk-KZ" sz="2400" dirty="0">
                <a:solidFill>
                  <a:srgbClr val="002060"/>
                </a:solidFill>
                <a:latin typeface="Times New Roman" panose="02020603050405020304" pitchFamily="18" charset="0"/>
                <a:ea typeface="Times New Roman" panose="02020603050405020304" pitchFamily="18" charset="0"/>
              </a:rPr>
              <a:t>сәйкессіздік актісі түзілді. Олардың </a:t>
            </a:r>
            <a:r>
              <a:rPr lang="kk-KZ" sz="2400" dirty="0" smtClean="0">
                <a:solidFill>
                  <a:srgbClr val="002060"/>
                </a:solidFill>
                <a:latin typeface="Times New Roman" panose="02020603050405020304" pitchFamily="18" charset="0"/>
                <a:ea typeface="Times New Roman" panose="02020603050405020304" pitchFamily="18" charset="0"/>
              </a:rPr>
              <a:t>146-ы </a:t>
            </a:r>
            <a:r>
              <a:rPr lang="kk-KZ" sz="2400" dirty="0">
                <a:solidFill>
                  <a:srgbClr val="002060"/>
                </a:solidFill>
                <a:latin typeface="Times New Roman" panose="02020603050405020304" pitchFamily="18" charset="0"/>
                <a:ea typeface="Times New Roman" panose="02020603050405020304" pitchFamily="18" charset="0"/>
              </a:rPr>
              <a:t>– елеулі, </a:t>
            </a:r>
            <a:r>
              <a:rPr lang="kk-KZ" sz="2400" dirty="0" smtClean="0">
                <a:solidFill>
                  <a:srgbClr val="002060"/>
                </a:solidFill>
                <a:latin typeface="Times New Roman" panose="02020603050405020304" pitchFamily="18" charset="0"/>
                <a:ea typeface="Times New Roman" panose="02020603050405020304" pitchFamily="18" charset="0"/>
              </a:rPr>
              <a:t>120-ы – </a:t>
            </a:r>
            <a:r>
              <a:rPr lang="kk-KZ" sz="2400" dirty="0">
                <a:solidFill>
                  <a:srgbClr val="002060"/>
                </a:solidFill>
                <a:latin typeface="Times New Roman" panose="02020603050405020304" pitchFamily="18" charset="0"/>
                <a:ea typeface="Times New Roman" panose="02020603050405020304" pitchFamily="18" charset="0"/>
              </a:rPr>
              <a:t>елеусіз сәйкессіздіктер</a:t>
            </a:r>
            <a:r>
              <a:rPr lang="kk-KZ" sz="2400" dirty="0" smtClean="0">
                <a:solidFill>
                  <a:srgbClr val="002060"/>
                </a:solidFill>
                <a:latin typeface="Times New Roman" panose="02020603050405020304" pitchFamily="18" charset="0"/>
                <a:ea typeface="Times New Roman" panose="02020603050405020304" pitchFamily="18" charset="0"/>
              </a:rPr>
              <a:t>.</a:t>
            </a:r>
          </a:p>
          <a:p>
            <a:pPr marL="171450" indent="-171450">
              <a:buFont typeface="Wingdings" panose="05000000000000000000" pitchFamily="2" charset="2"/>
              <a:buChar char="§"/>
            </a:pPr>
            <a:r>
              <a:rPr lang="kk-KZ" sz="2400" dirty="0">
                <a:solidFill>
                  <a:srgbClr val="002060"/>
                </a:solidFill>
                <a:latin typeface="Times New Roman" panose="02020603050405020304" pitchFamily="18" charset="0"/>
                <a:cs typeface="Times New Roman" panose="02020603050405020304" pitchFamily="18" charset="0"/>
              </a:rPr>
              <a:t>Жойылған сәйкессіздік актілерінің саны - </a:t>
            </a:r>
            <a:r>
              <a:rPr lang="kk-KZ" sz="2400" dirty="0" smtClean="0">
                <a:solidFill>
                  <a:srgbClr val="002060"/>
                </a:solidFill>
                <a:latin typeface="Times New Roman" panose="02020603050405020304" pitchFamily="18" charset="0"/>
                <a:cs typeface="Times New Roman" panose="02020603050405020304" pitchFamily="18" charset="0"/>
              </a:rPr>
              <a:t>19</a:t>
            </a:r>
            <a:r>
              <a:rPr lang="en-US" sz="2400" dirty="0" smtClean="0">
                <a:solidFill>
                  <a:srgbClr val="002060"/>
                </a:solidFill>
                <a:latin typeface="Times New Roman" panose="02020603050405020304" pitchFamily="18" charset="0"/>
                <a:cs typeface="Times New Roman" panose="02020603050405020304" pitchFamily="18" charset="0"/>
              </a:rPr>
              <a:t>7</a:t>
            </a:r>
            <a:r>
              <a:rPr lang="ru-RU" sz="2400" dirty="0" smtClean="0">
                <a:solidFill>
                  <a:srgbClr val="002060"/>
                </a:solidFill>
                <a:latin typeface="Times New Roman" panose="02020603050405020304" pitchFamily="18" charset="0"/>
                <a:cs typeface="Times New Roman" panose="02020603050405020304" pitchFamily="18" charset="0"/>
              </a:rPr>
              <a:t> </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a:t>
            </a:r>
            <a:r>
              <a:rPr lang="kk-KZ" sz="2400" dirty="0" smtClean="0">
                <a:solidFill>
                  <a:srgbClr val="002060"/>
                </a:solidFill>
                <a:latin typeface="Times New Roman" panose="02020603050405020304" pitchFamily="18" charset="0"/>
                <a:cs typeface="Times New Roman" panose="02020603050405020304" pitchFamily="18" charset="0"/>
              </a:rPr>
              <a:t>7</a:t>
            </a:r>
            <a:r>
              <a:rPr lang="en-US" sz="2400" dirty="0" smtClean="0">
                <a:solidFill>
                  <a:srgbClr val="002060"/>
                </a:solidFill>
                <a:latin typeface="Times New Roman" panose="02020603050405020304" pitchFamily="18" charset="0"/>
                <a:cs typeface="Times New Roman" panose="02020603050405020304" pitchFamily="18" charset="0"/>
              </a:rPr>
              <a:t>4 </a:t>
            </a:r>
            <a:r>
              <a:rPr lang="ru-RU" sz="2400" dirty="0">
                <a:solidFill>
                  <a:srgbClr val="002060"/>
                </a:solidFill>
                <a:latin typeface="Times New Roman" panose="02020603050405020304" pitchFamily="18" charset="0"/>
                <a:cs typeface="Times New Roman" panose="02020603050405020304" pitchFamily="18" charset="0"/>
              </a:rPr>
              <a:t>%</a:t>
            </a:r>
            <a:r>
              <a:rPr lang="en-US" sz="2400" dirty="0" smtClean="0">
                <a:solidFill>
                  <a:srgbClr val="002060"/>
                </a:solidFill>
                <a:latin typeface="Times New Roman" panose="02020603050405020304" pitchFamily="18" charset="0"/>
                <a:cs typeface="Times New Roman" panose="02020603050405020304" pitchFamily="18" charset="0"/>
              </a:rPr>
              <a:t>)</a:t>
            </a:r>
            <a:endParaRPr lang="kk-KZ" sz="2400" dirty="0" smtClean="0">
              <a:solidFill>
                <a:srgbClr val="002060"/>
              </a:solidFill>
              <a:latin typeface="Times New Roman" panose="02020603050405020304" pitchFamily="18" charset="0"/>
              <a:cs typeface="Times New Roman" panose="02020603050405020304" pitchFamily="18" charset="0"/>
            </a:endParaRPr>
          </a:p>
          <a:p>
            <a:endParaRPr lang="kk-KZ" sz="2400" b="1" dirty="0">
              <a:solidFill>
                <a:srgbClr val="002060"/>
              </a:solidFill>
              <a:latin typeface="Times New Roman" panose="02020603050405020304" pitchFamily="18" charset="0"/>
              <a:ea typeface="Times New Roman" panose="02020603050405020304" pitchFamily="18" charset="0"/>
            </a:endParaRPr>
          </a:p>
        </p:txBody>
      </p:sp>
      <p:pic>
        <p:nvPicPr>
          <p:cNvPr id="4"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0498" y="1710504"/>
            <a:ext cx="1933575"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a:extLst>
              <a:ext uri="{FF2B5EF4-FFF2-40B4-BE49-F238E27FC236}">
                <a16:creationId xmlns:a16="http://schemas.microsoft.com/office/drawing/2014/main" id="{9B65E492-C113-D142-1A84-EC95684D21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49" y="94911"/>
            <a:ext cx="973538" cy="250267"/>
          </a:xfrm>
          <a:prstGeom prst="rect">
            <a:avLst/>
          </a:prstGeom>
        </p:spPr>
      </p:pic>
    </p:spTree>
    <p:extLst>
      <p:ext uri="{BB962C8B-B14F-4D97-AF65-F5344CB8AC3E}">
        <p14:creationId xmlns:p14="http://schemas.microsoft.com/office/powerpoint/2010/main" val="172524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nvPr>
        </p:nvGraphicFramePr>
        <p:xfrm>
          <a:off x="337350" y="248576"/>
          <a:ext cx="11611994" cy="6405717"/>
        </p:xfrm>
        <a:graphic>
          <a:graphicData uri="http://schemas.openxmlformats.org/drawingml/2006/table">
            <a:tbl>
              <a:tblPr firstRow="1" firstCol="1" lastRow="1" lastCol="1" bandRow="1" bandCol="1">
                <a:tableStyleId>{5C22544A-7EE6-4342-B048-85BDC9FD1C3A}</a:tableStyleId>
              </a:tblPr>
              <a:tblGrid>
                <a:gridCol w="1171854">
                  <a:extLst>
                    <a:ext uri="{9D8B030D-6E8A-4147-A177-3AD203B41FA5}">
                      <a16:colId xmlns:a16="http://schemas.microsoft.com/office/drawing/2014/main" val="1132219547"/>
                    </a:ext>
                  </a:extLst>
                </a:gridCol>
                <a:gridCol w="1491448">
                  <a:extLst>
                    <a:ext uri="{9D8B030D-6E8A-4147-A177-3AD203B41FA5}">
                      <a16:colId xmlns:a16="http://schemas.microsoft.com/office/drawing/2014/main" val="4234928100"/>
                    </a:ext>
                  </a:extLst>
                </a:gridCol>
                <a:gridCol w="3657600">
                  <a:extLst>
                    <a:ext uri="{9D8B030D-6E8A-4147-A177-3AD203B41FA5}">
                      <a16:colId xmlns:a16="http://schemas.microsoft.com/office/drawing/2014/main" val="1650658260"/>
                    </a:ext>
                  </a:extLst>
                </a:gridCol>
                <a:gridCol w="1145220">
                  <a:extLst>
                    <a:ext uri="{9D8B030D-6E8A-4147-A177-3AD203B41FA5}">
                      <a16:colId xmlns:a16="http://schemas.microsoft.com/office/drawing/2014/main" val="3526864470"/>
                    </a:ext>
                  </a:extLst>
                </a:gridCol>
                <a:gridCol w="1171852">
                  <a:extLst>
                    <a:ext uri="{9D8B030D-6E8A-4147-A177-3AD203B41FA5}">
                      <a16:colId xmlns:a16="http://schemas.microsoft.com/office/drawing/2014/main" val="1548946835"/>
                    </a:ext>
                  </a:extLst>
                </a:gridCol>
                <a:gridCol w="1003177">
                  <a:extLst>
                    <a:ext uri="{9D8B030D-6E8A-4147-A177-3AD203B41FA5}">
                      <a16:colId xmlns:a16="http://schemas.microsoft.com/office/drawing/2014/main" val="2141117468"/>
                    </a:ext>
                  </a:extLst>
                </a:gridCol>
                <a:gridCol w="837922">
                  <a:extLst>
                    <a:ext uri="{9D8B030D-6E8A-4147-A177-3AD203B41FA5}">
                      <a16:colId xmlns:a16="http://schemas.microsoft.com/office/drawing/2014/main" val="2949850542"/>
                    </a:ext>
                  </a:extLst>
                </a:gridCol>
                <a:gridCol w="1132921">
                  <a:extLst>
                    <a:ext uri="{9D8B030D-6E8A-4147-A177-3AD203B41FA5}">
                      <a16:colId xmlns:a16="http://schemas.microsoft.com/office/drawing/2014/main" val="3006409656"/>
                    </a:ext>
                  </a:extLst>
                </a:gridCol>
              </a:tblGrid>
              <a:tr h="142042">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Аудиторлық топ </a:t>
                      </a:r>
                      <a:r>
                        <a:rPr lang="kk-KZ"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Топ </a:t>
                      </a:r>
                      <a:r>
                        <a:rPr lang="kk-KZ" sz="1400" dirty="0">
                          <a:effectLst/>
                          <a:latin typeface="Times New Roman" panose="02020603050405020304" pitchFamily="18" charset="0"/>
                          <a:cs typeface="Times New Roman" panose="02020603050405020304" pitchFamily="18" charset="0"/>
                        </a:rPr>
                        <a:t>жетекшілері</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a:effectLst/>
                          <a:latin typeface="Times New Roman" panose="02020603050405020304" pitchFamily="18" charset="0"/>
                          <a:cs typeface="Times New Roman" panose="02020603050405020304" pitchFamily="18" charset="0"/>
                        </a:rPr>
                        <a:t>Аудиторлар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ҚБ </a:t>
                      </a:r>
                      <a:r>
                        <a:rPr lang="kk-KZ" sz="1400" dirty="0">
                          <a:effectLst/>
                          <a:latin typeface="Times New Roman" panose="02020603050405020304" pitchFamily="18" charset="0"/>
                          <a:cs typeface="Times New Roman" panose="02020603050405020304" pitchFamily="18" charset="0"/>
                        </a:rPr>
                        <a:t>саны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Елеулі</a:t>
                      </a: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Елеусіз</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Жалпы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indent="-46355"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ҚБ</a:t>
                      </a:r>
                      <a:r>
                        <a:rPr lang="en-US" sz="1400" dirty="0" smtClean="0">
                          <a:effectLst/>
                          <a:latin typeface="Times New Roman" panose="02020603050405020304" pitchFamily="18" charset="0"/>
                          <a:cs typeface="Times New Roman" panose="02020603050405020304" pitchFamily="18" charset="0"/>
                        </a:rPr>
                        <a:t>/</a:t>
                      </a:r>
                      <a:r>
                        <a:rPr lang="kk-KZ" sz="1400" dirty="0" smtClean="0">
                          <a:effectLst/>
                          <a:latin typeface="Times New Roman" panose="02020603050405020304" pitchFamily="18" charset="0"/>
                          <a:cs typeface="Times New Roman" panose="02020603050405020304" pitchFamily="18" charset="0"/>
                        </a:rPr>
                        <a:t>акт саны қатынасы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extLst>
                  <a:ext uri="{0D108BD9-81ED-4DB2-BD59-A6C34878D82A}">
                    <a16:rowId xmlns:a16="http://schemas.microsoft.com/office/drawing/2014/main" val="2055313725"/>
                  </a:ext>
                </a:extLst>
              </a:tr>
              <a:tr h="788519">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rowSpan="2">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Дарибаев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Жанали</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smtClean="0">
                          <a:solidFill>
                            <a:srgbClr val="002060"/>
                          </a:solidFill>
                          <a:effectLst/>
                          <a:latin typeface="Times New Roman" panose="02020603050405020304" pitchFamily="18" charset="0"/>
                          <a:cs typeface="Times New Roman" panose="02020603050405020304" pitchFamily="18" charset="0"/>
                        </a:rPr>
                        <a:t>Еркинбекович</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smtClean="0">
                          <a:solidFill>
                            <a:srgbClr val="002060"/>
                          </a:solidFill>
                          <a:effectLst/>
                          <a:latin typeface="Times New Roman" panose="02020603050405020304" pitchFamily="18" charset="0"/>
                          <a:cs typeface="Times New Roman" panose="02020603050405020304" pitchFamily="18" charset="0"/>
                        </a:rPr>
                        <a:t>Балкибаева</a:t>
                      </a:r>
                      <a:r>
                        <a:rPr lang="ru-RU" sz="1300" dirty="0" smtClean="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Гулзира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Амангельдиевна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Успанова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Каировна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a:solidFill>
                            <a:srgbClr val="002060"/>
                          </a:solidFill>
                          <a:effectLst/>
                          <a:latin typeface="Times New Roman" panose="02020603050405020304" pitchFamily="18" charset="0"/>
                          <a:cs typeface="Times New Roman" panose="02020603050405020304" pitchFamily="18" charset="0"/>
                        </a:rPr>
                        <a:t>Юнусова </a:t>
                      </a:r>
                      <a:r>
                        <a:rPr lang="ru-RU" sz="1300" dirty="0" err="1">
                          <a:solidFill>
                            <a:srgbClr val="002060"/>
                          </a:solidFill>
                          <a:effectLst/>
                          <a:latin typeface="Times New Roman" panose="02020603050405020304" pitchFamily="18" charset="0"/>
                          <a:cs typeface="Times New Roman" panose="02020603050405020304" pitchFamily="18" charset="0"/>
                        </a:rPr>
                        <a:t>Рамина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Батыржановна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Маткурбанова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Жадра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Давлатбайқызы</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21</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32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rowSpan="2">
                  <a:txBody>
                    <a:bodyPr/>
                    <a:lstStyle/>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26</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78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1992616100"/>
                  </a:ext>
                </a:extLst>
              </a:tr>
              <a:tr h="864373">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vMerge="1">
                  <a:txBody>
                    <a:bodyPr/>
                    <a:lstStyle/>
                    <a:p>
                      <a:endParaRPr lang="ru-RU"/>
                    </a:p>
                  </a:txBody>
                  <a:tcPr/>
                </a:tc>
                <a:tc>
                  <a:txBody>
                    <a:bodyPr/>
                    <a:lstStyle/>
                    <a:p>
                      <a:pPr>
                        <a:lnSpc>
                          <a:spcPct val="115000"/>
                        </a:lnSpc>
                        <a:spcAft>
                          <a:spcPts val="0"/>
                        </a:spcAft>
                      </a:pPr>
                      <a:r>
                        <a:rPr lang="ru-RU" sz="1300" dirty="0" err="1" smtClean="0">
                          <a:solidFill>
                            <a:srgbClr val="002060"/>
                          </a:solidFill>
                          <a:effectLst/>
                          <a:latin typeface="Times New Roman" panose="02020603050405020304" pitchFamily="18" charset="0"/>
                          <a:cs typeface="Times New Roman" panose="02020603050405020304" pitchFamily="18" charset="0"/>
                        </a:rPr>
                        <a:t>Шокимова</a:t>
                      </a:r>
                      <a:r>
                        <a:rPr lang="ru-RU" sz="1300" dirty="0" smtClean="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Жаннат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Казиевна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Тенизбаева</a:t>
                      </a:r>
                      <a:r>
                        <a:rPr lang="ru-RU" sz="1300" dirty="0">
                          <a:solidFill>
                            <a:srgbClr val="002060"/>
                          </a:solidFill>
                          <a:effectLst/>
                          <a:latin typeface="Times New Roman" panose="02020603050405020304" pitchFamily="18" charset="0"/>
                          <a:cs typeface="Times New Roman" panose="02020603050405020304" pitchFamily="18" charset="0"/>
                        </a:rPr>
                        <a:t> Джазира </a:t>
                      </a:r>
                      <a:r>
                        <a:rPr lang="ru-RU" sz="1300" dirty="0" err="1">
                          <a:solidFill>
                            <a:srgbClr val="002060"/>
                          </a:solidFill>
                          <a:effectLst/>
                          <a:latin typeface="Times New Roman" panose="02020603050405020304" pitchFamily="18" charset="0"/>
                          <a:cs typeface="Times New Roman" panose="02020603050405020304" pitchFamily="18" charset="0"/>
                        </a:rPr>
                        <a:t>Сатыбалдиевна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Келесова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Уржамал</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Сагимбековна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Жатканбаева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Айнур</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Орынбасаровна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20</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28</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46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vMerge="1">
                  <a:txBody>
                    <a:bodyPr/>
                    <a:lstStyle/>
                    <a:p>
                      <a:endParaRPr lang="ru-RU"/>
                    </a:p>
                  </a:txBody>
                  <a:tcPr/>
                </a:tc>
                <a:extLst>
                  <a:ext uri="{0D108BD9-81ED-4DB2-BD59-A6C34878D82A}">
                    <a16:rowId xmlns:a16="http://schemas.microsoft.com/office/drawing/2014/main" val="411048658"/>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Балкибаева</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Гулзира Амангелдиевна</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Абрахманова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Айгуль</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Турсынбаевна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Нусупова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Асима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Женисбековна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Толкумбекова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Айжан</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Кайратовна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Кульбаева</a:t>
                      </a:r>
                      <a:r>
                        <a:rPr lang="ru-RU" sz="1300" dirty="0">
                          <a:solidFill>
                            <a:srgbClr val="002060"/>
                          </a:solidFill>
                          <a:effectLst/>
                          <a:latin typeface="Times New Roman" panose="02020603050405020304" pitchFamily="18" charset="0"/>
                          <a:cs typeface="Times New Roman" panose="02020603050405020304" pitchFamily="18" charset="0"/>
                        </a:rPr>
                        <a:t> Дина </a:t>
                      </a:r>
                      <a:r>
                        <a:rPr lang="ru-RU" sz="1300" dirty="0" err="1">
                          <a:solidFill>
                            <a:srgbClr val="002060"/>
                          </a:solidFill>
                          <a:effectLst/>
                          <a:latin typeface="Times New Roman" panose="02020603050405020304" pitchFamily="18" charset="0"/>
                          <a:cs typeface="Times New Roman" panose="02020603050405020304" pitchFamily="18" charset="0"/>
                        </a:rPr>
                        <a:t>Дюсебаевна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20</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47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23</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47</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2244869198"/>
                  </a:ext>
                </a:extLst>
              </a:tr>
              <a:tr h="596642">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Успанова</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Жанат</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Каировна </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 </a:t>
                      </a:r>
                      <a:endParaRPr lang="ru-RU" sz="1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Джакишева</a:t>
                      </a:r>
                      <a:r>
                        <a:rPr lang="ru-RU" sz="1300" dirty="0">
                          <a:solidFill>
                            <a:srgbClr val="002060"/>
                          </a:solidFill>
                          <a:effectLst/>
                          <a:latin typeface="Times New Roman" panose="02020603050405020304" pitchFamily="18" charset="0"/>
                          <a:cs typeface="Times New Roman" panose="02020603050405020304" pitchFamily="18" charset="0"/>
                        </a:rPr>
                        <a:t> Лейла </a:t>
                      </a:r>
                      <a:r>
                        <a:rPr lang="ru-RU" sz="1300" dirty="0" err="1">
                          <a:solidFill>
                            <a:srgbClr val="002060"/>
                          </a:solidFill>
                          <a:effectLst/>
                          <a:latin typeface="Times New Roman" panose="02020603050405020304" pitchFamily="18" charset="0"/>
                          <a:cs typeface="Times New Roman" panose="02020603050405020304" pitchFamily="18" charset="0"/>
                        </a:rPr>
                        <a:t>Колчабаевна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Бауберикова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Айжан</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Баубериковна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Игликова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Асель</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Нурмаханбетовна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Кенжебаева</a:t>
                      </a:r>
                      <a:r>
                        <a:rPr lang="ru-RU" sz="1300" dirty="0">
                          <a:solidFill>
                            <a:srgbClr val="002060"/>
                          </a:solidFill>
                          <a:effectLst/>
                          <a:latin typeface="Times New Roman" panose="02020603050405020304" pitchFamily="18" charset="0"/>
                          <a:cs typeface="Times New Roman" panose="02020603050405020304" pitchFamily="18" charset="0"/>
                        </a:rPr>
                        <a:t> Марина </a:t>
                      </a:r>
                      <a:r>
                        <a:rPr lang="ru-RU" sz="1300" dirty="0" err="1">
                          <a:solidFill>
                            <a:srgbClr val="002060"/>
                          </a:solidFill>
                          <a:effectLst/>
                          <a:latin typeface="Times New Roman" panose="02020603050405020304" pitchFamily="18" charset="0"/>
                          <a:cs typeface="Times New Roman" panose="02020603050405020304" pitchFamily="18" charset="0"/>
                        </a:rPr>
                        <a:t>Толеуовна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30</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44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24</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44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970976706"/>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Юнусова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Рамина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Бауыржановна</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Есмаханова</a:t>
                      </a:r>
                      <a:r>
                        <a:rPr lang="ru-RU" sz="1300" dirty="0">
                          <a:solidFill>
                            <a:srgbClr val="002060"/>
                          </a:solidFill>
                          <a:effectLst/>
                          <a:latin typeface="Times New Roman" panose="02020603050405020304" pitchFamily="18" charset="0"/>
                          <a:cs typeface="Times New Roman" panose="02020603050405020304" pitchFamily="18" charset="0"/>
                        </a:rPr>
                        <a:t> Лаура </a:t>
                      </a:r>
                      <a:r>
                        <a:rPr lang="ru-RU" sz="1300" dirty="0" err="1">
                          <a:solidFill>
                            <a:srgbClr val="002060"/>
                          </a:solidFill>
                          <a:effectLst/>
                          <a:latin typeface="Times New Roman" panose="02020603050405020304" pitchFamily="18" charset="0"/>
                          <a:cs typeface="Times New Roman" panose="02020603050405020304" pitchFamily="18" charset="0"/>
                        </a:rPr>
                        <a:t>Нурлановна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a:solidFill>
                            <a:srgbClr val="002060"/>
                          </a:solidFill>
                          <a:effectLst/>
                          <a:latin typeface="Times New Roman" panose="02020603050405020304" pitchFamily="18" charset="0"/>
                          <a:cs typeface="Times New Roman" panose="02020603050405020304" pitchFamily="18" charset="0"/>
                        </a:rPr>
                        <a:t>Иванникова Наталья Викторовна</a:t>
                      </a: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Джоланов</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Ермек</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Ермекович</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Оспанова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Перизат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Абыловна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19</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41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24</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41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1977964182"/>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Маткурбанова</a:t>
                      </a:r>
                      <a:r>
                        <a:rPr lang="ru-RU" sz="1400" b="1" dirty="0">
                          <a:solidFill>
                            <a:srgbClr val="002060"/>
                          </a:solidFill>
                          <a:effectLst/>
                          <a:latin typeface="Times New Roman" panose="02020603050405020304" pitchFamily="18" charset="0"/>
                          <a:cs typeface="Times New Roman" panose="02020603050405020304" pitchFamily="18" charset="0"/>
                        </a:rPr>
                        <a:t> </a:t>
                      </a:r>
                    </a:p>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Жадра</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Давлатбайқызы</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Барнаханова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Қарлығаш</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Турехановна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Сейтбекова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Гүлназия</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Аташбековна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Ораз</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Гулзат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Таеровна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Сабралиева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Жанар</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Тузельбековна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38</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56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cs typeface="Times New Roman" panose="02020603050405020304" pitchFamily="18" charset="0"/>
                        </a:rPr>
                        <a:t>23</a:t>
                      </a:r>
                      <a:r>
                        <a:rPr lang="en-US" sz="1400" dirty="0" smtClean="0">
                          <a:solidFill>
                            <a:srgbClr val="002060"/>
                          </a:solidFill>
                          <a:effectLst/>
                          <a:latin typeface="Times New Roman" panose="02020603050405020304" pitchFamily="18" charset="0"/>
                          <a:cs typeface="Times New Roman" panose="02020603050405020304" pitchFamily="18" charset="0"/>
                        </a:rPr>
                        <a:t>/</a:t>
                      </a:r>
                      <a:r>
                        <a:rPr lang="kk-KZ" sz="1400" dirty="0" smtClean="0">
                          <a:solidFill>
                            <a:srgbClr val="002060"/>
                          </a:solidFill>
                          <a:effectLst/>
                          <a:latin typeface="Times New Roman" panose="02020603050405020304" pitchFamily="18" charset="0"/>
                          <a:cs typeface="Times New Roman" panose="02020603050405020304" pitchFamily="18" charset="0"/>
                        </a:rPr>
                        <a:t>56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483811695"/>
                  </a:ext>
                </a:extLst>
              </a:tr>
              <a:tr h="369913">
                <a:tc gridSpan="3">
                  <a:txBody>
                    <a:bodyPr/>
                    <a:lstStyle/>
                    <a:p>
                      <a:pPr algn="ctr">
                        <a:lnSpc>
                          <a:spcPct val="115000"/>
                        </a:lnSpc>
                        <a:spcAft>
                          <a:spcPts val="0"/>
                        </a:spcAft>
                      </a:pPr>
                      <a:r>
                        <a:rPr lang="kk-KZ" sz="1400" dirty="0">
                          <a:effectLst/>
                          <a:latin typeface="Times New Roman" panose="02020603050405020304" pitchFamily="18" charset="0"/>
                          <a:cs typeface="Times New Roman" panose="02020603050405020304" pitchFamily="18" charset="0"/>
                        </a:rPr>
                        <a:t>Жалпы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120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146</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120</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266</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smtClean="0">
                          <a:solidFill>
                            <a:schemeClr val="bg1"/>
                          </a:solidFill>
                          <a:effectLst/>
                          <a:latin typeface="Times New Roman" panose="02020603050405020304" pitchFamily="18" charset="0"/>
                          <a:cs typeface="Times New Roman" panose="02020603050405020304" pitchFamily="18" charset="0"/>
                        </a:rPr>
                        <a:t>120</a:t>
                      </a:r>
                      <a:r>
                        <a:rPr lang="en-US" sz="1400" dirty="0" smtClean="0">
                          <a:solidFill>
                            <a:schemeClr val="bg1"/>
                          </a:solidFill>
                          <a:effectLst/>
                          <a:latin typeface="Times New Roman" panose="02020603050405020304" pitchFamily="18" charset="0"/>
                          <a:cs typeface="Times New Roman" panose="02020603050405020304" pitchFamily="18" charset="0"/>
                        </a:rPr>
                        <a:t>/</a:t>
                      </a:r>
                      <a:r>
                        <a:rPr lang="kk-KZ" sz="1400" dirty="0" smtClean="0">
                          <a:solidFill>
                            <a:schemeClr val="bg1"/>
                          </a:solidFill>
                          <a:effectLst/>
                          <a:latin typeface="Times New Roman" panose="02020603050405020304" pitchFamily="18" charset="0"/>
                          <a:cs typeface="Times New Roman" panose="02020603050405020304" pitchFamily="18" charset="0"/>
                        </a:rPr>
                        <a:t>266</a:t>
                      </a:r>
                      <a:endParaRPr lang="ru-RU"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extLst>
                  <a:ext uri="{0D108BD9-81ED-4DB2-BD59-A6C34878D82A}">
                    <a16:rowId xmlns:a16="http://schemas.microsoft.com/office/drawing/2014/main" val="2094365823"/>
                  </a:ext>
                </a:extLst>
              </a:tr>
            </a:tbl>
          </a:graphicData>
        </a:graphic>
      </p:graphicFrame>
      <p:sp>
        <p:nvSpPr>
          <p:cNvPr id="5" name="Прямоугольник 4"/>
          <p:cNvSpPr/>
          <p:nvPr/>
        </p:nvSpPr>
        <p:spPr>
          <a:xfrm>
            <a:off x="0" y="-56123"/>
            <a:ext cx="12049957" cy="287643"/>
          </a:xfrm>
          <a:prstGeom prst="rect">
            <a:avLst/>
          </a:prstGeom>
        </p:spPr>
        <p:txBody>
          <a:bodyPr wrap="square">
            <a:spAutoFit/>
          </a:bodyPr>
          <a:lstStyle/>
          <a:p>
            <a:pPr algn="ctr">
              <a:lnSpc>
                <a:spcPct val="115000"/>
              </a:lnSpc>
              <a:spcAft>
                <a:spcPts val="0"/>
              </a:spcAft>
            </a:pP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топ бойынша </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қорытынды 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9.01 - 11.01.2024 ж</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Және 05.02 – 09.02.2024ж.)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54031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641270786"/>
              </p:ext>
            </p:extLst>
          </p:nvPr>
        </p:nvGraphicFramePr>
        <p:xfrm>
          <a:off x="6226624" y="738521"/>
          <a:ext cx="5817326" cy="5014342"/>
        </p:xfrm>
        <a:graphic>
          <a:graphicData uri="http://schemas.openxmlformats.org/drawingml/2006/table">
            <a:tbl>
              <a:tblPr firstRow="1" firstCol="1" bandRow="1">
                <a:tableStyleId>{5C22544A-7EE6-4342-B048-85BDC9FD1C3A}</a:tableStyleId>
              </a:tblPr>
              <a:tblGrid>
                <a:gridCol w="226423">
                  <a:extLst>
                    <a:ext uri="{9D8B030D-6E8A-4147-A177-3AD203B41FA5}">
                      <a16:colId xmlns:a16="http://schemas.microsoft.com/office/drawing/2014/main" val="1777033305"/>
                    </a:ext>
                  </a:extLst>
                </a:gridCol>
                <a:gridCol w="2029097">
                  <a:extLst>
                    <a:ext uri="{9D8B030D-6E8A-4147-A177-3AD203B41FA5}">
                      <a16:colId xmlns:a16="http://schemas.microsoft.com/office/drawing/2014/main" val="4164191668"/>
                    </a:ext>
                  </a:extLst>
                </a:gridCol>
                <a:gridCol w="1332412">
                  <a:extLst>
                    <a:ext uri="{9D8B030D-6E8A-4147-A177-3AD203B41FA5}">
                      <a16:colId xmlns:a16="http://schemas.microsoft.com/office/drawing/2014/main" val="2559580067"/>
                    </a:ext>
                  </a:extLst>
                </a:gridCol>
                <a:gridCol w="1402080">
                  <a:extLst>
                    <a:ext uri="{9D8B030D-6E8A-4147-A177-3AD203B41FA5}">
                      <a16:colId xmlns:a16="http://schemas.microsoft.com/office/drawing/2014/main" val="2364284589"/>
                    </a:ext>
                  </a:extLst>
                </a:gridCol>
                <a:gridCol w="827314">
                  <a:extLst>
                    <a:ext uri="{9D8B030D-6E8A-4147-A177-3AD203B41FA5}">
                      <a16:colId xmlns:a16="http://schemas.microsoft.com/office/drawing/2014/main" val="4032395539"/>
                    </a:ext>
                  </a:extLst>
                </a:gridCol>
              </a:tblGrid>
              <a:tr h="538172">
                <a:tc>
                  <a:txBody>
                    <a:bodyPr/>
                    <a:lstStyle/>
                    <a:p>
                      <a:pPr algn="ctr">
                        <a:lnSpc>
                          <a:spcPct val="115000"/>
                        </a:lnSpc>
                        <a:spcAft>
                          <a:spcPts val="0"/>
                        </a:spcAft>
                      </a:pPr>
                      <a:r>
                        <a:rPr lang="ru-RU" sz="1200" kern="1200">
                          <a:solidFill>
                            <a:schemeClr val="bg1"/>
                          </a:solidFill>
                          <a:effectLst/>
                          <a:latin typeface="Times New Roman" panose="02020603050405020304" pitchFamily="18" charset="0"/>
                          <a:cs typeface="Times New Roman" panose="02020603050405020304" pitchFamily="18" charset="0"/>
                        </a:rPr>
                        <a:t>№</a:t>
                      </a:r>
                      <a:endParaRPr lang="ru-RU"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Аудиторская группа</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устраненными замечаниями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несоответствиями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Общее количество актов</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681409905"/>
                  </a:ext>
                </a:extLst>
              </a:tr>
              <a:tr h="88663">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27</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17</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44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1197357418"/>
                  </a:ext>
                </a:extLst>
              </a:tr>
              <a:tr h="32171">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Успанова Ж.К.</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302007500"/>
                  </a:ext>
                </a:extLst>
              </a:tr>
              <a:tr h="200555">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Джакишева</a:t>
                      </a:r>
                      <a:r>
                        <a:rPr lang="ru-RU" sz="1400" kern="1200" dirty="0">
                          <a:solidFill>
                            <a:srgbClr val="002060"/>
                          </a:solidFill>
                          <a:effectLst/>
                          <a:latin typeface="Times New Roman" panose="02020603050405020304" pitchFamily="18" charset="0"/>
                          <a:cs typeface="Times New Roman" panose="02020603050405020304" pitchFamily="18" charset="0"/>
                        </a:rPr>
                        <a:t> Л.К.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13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5</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597386347"/>
                  </a:ext>
                </a:extLst>
              </a:tr>
              <a:tr h="36701">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Бауберикова А.Б.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854531999"/>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Игликова А.Н.</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717062351"/>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Кенжебаева М.Т.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019825462"/>
                  </a:ext>
                </a:extLst>
              </a:tr>
              <a:tr h="243443">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№5</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24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17</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41</a:t>
                      </a:r>
                      <a:r>
                        <a:rPr lang="kk-KZ" sz="1400" b="1" kern="1200" dirty="0" smtClean="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3827458942"/>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Юнусова Р.Б.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77218274"/>
                  </a:ext>
                </a:extLst>
              </a:tr>
              <a:tr h="200555">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Есмаханова</a:t>
                      </a:r>
                      <a:r>
                        <a:rPr lang="ru-RU" sz="1400" kern="1200" dirty="0">
                          <a:solidFill>
                            <a:srgbClr val="002060"/>
                          </a:solidFill>
                          <a:effectLst/>
                          <a:latin typeface="Times New Roman" panose="02020603050405020304" pitchFamily="18" charset="0"/>
                          <a:cs typeface="Times New Roman" panose="02020603050405020304" pitchFamily="18" charset="0"/>
                        </a:rPr>
                        <a:t> Л.Н.</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90385293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Иванникова Н.В.</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9</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071792378"/>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Джоланов Е.Е.</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en-US" sz="1400" kern="1200">
                          <a:solidFill>
                            <a:srgbClr val="002060"/>
                          </a:solidFill>
                          <a:effectLst/>
                          <a:latin typeface="Times New Roman" panose="02020603050405020304" pitchFamily="18" charset="0"/>
                          <a:cs typeface="Times New Roman" panose="02020603050405020304" pitchFamily="18" charset="0"/>
                        </a:rPr>
                        <a:t>7</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r>
                        <a:rPr lang="kk-KZ" sz="1400" dirty="0" smtClean="0">
                          <a:solidFill>
                            <a:srgbClr val="002060"/>
                          </a:solidFill>
                          <a:latin typeface="Times New Roman" panose="02020603050405020304" pitchFamily="18" charset="0"/>
                          <a:cs typeface="Times New Roman" panose="02020603050405020304" pitchFamily="18" charset="0"/>
                        </a:rPr>
                        <a:t>9</a:t>
                      </a:r>
                      <a:endParaRPr lang="ru-RU" sz="1400" dirty="0">
                        <a:solidFill>
                          <a:srgbClr val="002060"/>
                        </a:solidFill>
                        <a:latin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614249269"/>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Оспанова П.А.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329143765"/>
                  </a:ext>
                </a:extLst>
              </a:tr>
              <a:tr h="0">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43</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13</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56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340408404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Маткурбанова Ж.Д.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874686462"/>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Барнаханова К.Т.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622740045"/>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Сейтбекова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29543660"/>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Ораз Г.Т.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23376384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Сабралиева Ж.Т.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9</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252345018"/>
                  </a:ext>
                </a:extLst>
              </a:tr>
              <a:tr h="200555">
                <a:tc gridSpan="2">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b="1" kern="1200" dirty="0" smtClean="0">
                          <a:solidFill>
                            <a:srgbClr val="002060"/>
                          </a:solidFill>
                          <a:effectLst/>
                          <a:latin typeface="Times New Roman" panose="02020603050405020304" pitchFamily="18" charset="0"/>
                          <a:cs typeface="Times New Roman" panose="02020603050405020304" pitchFamily="18" charset="0"/>
                        </a:rPr>
                        <a:t>Всего </a:t>
                      </a:r>
                      <a:r>
                        <a:rPr lang="ru-RU" sz="1400" b="1" kern="1200" dirty="0">
                          <a:solidFill>
                            <a:srgbClr val="002060"/>
                          </a:solidFill>
                          <a:effectLst/>
                          <a:latin typeface="Times New Roman" panose="02020603050405020304" pitchFamily="18" charset="0"/>
                          <a:cs typeface="Times New Roman" panose="02020603050405020304" pitchFamily="18" charset="0"/>
                        </a:rPr>
                        <a:t>по аудиту</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hMerge="1">
                  <a:txBody>
                    <a:bodyPr/>
                    <a:lstStyle/>
                    <a:p>
                      <a:pPr algn="ctr">
                        <a:lnSpc>
                          <a:spcPct val="115000"/>
                        </a:lnSpc>
                        <a:spcAft>
                          <a:spcPts val="0"/>
                        </a:spcAft>
                      </a:pP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en-US" sz="1400" b="1" dirty="0" smtClean="0">
                          <a:solidFill>
                            <a:srgbClr val="002060"/>
                          </a:solidFill>
                          <a:effectLst/>
                          <a:latin typeface="Times New Roman" panose="02020603050405020304" pitchFamily="18" charset="0"/>
                          <a:cs typeface="Times New Roman" panose="02020603050405020304" pitchFamily="18" charset="0"/>
                        </a:rPr>
                        <a:t>1</a:t>
                      </a:r>
                      <a:r>
                        <a:rPr lang="kk-KZ" sz="1400" b="1" dirty="0" smtClean="0">
                          <a:solidFill>
                            <a:srgbClr val="002060"/>
                          </a:solidFill>
                          <a:effectLst/>
                          <a:latin typeface="Times New Roman" panose="02020603050405020304" pitchFamily="18" charset="0"/>
                          <a:cs typeface="Times New Roman" panose="02020603050405020304" pitchFamily="18" charset="0"/>
                        </a:rPr>
                        <a:t>97</a:t>
                      </a:r>
                      <a:r>
                        <a:rPr lang="ru-RU" sz="1400" b="1" dirty="0" smtClean="0">
                          <a:solidFill>
                            <a:srgbClr val="002060"/>
                          </a:solidFill>
                          <a:effectLst/>
                          <a:latin typeface="Times New Roman" panose="02020603050405020304" pitchFamily="18" charset="0"/>
                          <a:cs typeface="Times New Roman" panose="02020603050405020304" pitchFamily="18" charset="0"/>
                        </a:rPr>
                        <a:t> </a:t>
                      </a:r>
                      <a:r>
                        <a:rPr lang="en-US" sz="1400" b="1" dirty="0" smtClean="0">
                          <a:solidFill>
                            <a:srgbClr val="002060"/>
                          </a:solidFill>
                          <a:effectLst/>
                          <a:latin typeface="Times New Roman" panose="02020603050405020304" pitchFamily="18" charset="0"/>
                          <a:cs typeface="Times New Roman" panose="02020603050405020304" pitchFamily="18" charset="0"/>
                        </a:rPr>
                        <a:t>  </a:t>
                      </a:r>
                      <a:r>
                        <a:rPr lang="en-US" sz="1400" b="0" i="0" dirty="0" smtClean="0">
                          <a:solidFill>
                            <a:srgbClr val="002060"/>
                          </a:solidFill>
                          <a:effectLst/>
                          <a:latin typeface="Times New Roman" panose="02020603050405020304" pitchFamily="18" charset="0"/>
                          <a:cs typeface="Times New Roman" panose="02020603050405020304" pitchFamily="18" charset="0"/>
                        </a:rPr>
                        <a:t>(</a:t>
                      </a:r>
                      <a:r>
                        <a:rPr lang="kk-KZ" sz="1400" b="0" i="0" dirty="0" smtClean="0">
                          <a:solidFill>
                            <a:srgbClr val="002060"/>
                          </a:solidFill>
                          <a:effectLst/>
                          <a:latin typeface="Times New Roman" panose="02020603050405020304" pitchFamily="18" charset="0"/>
                          <a:cs typeface="Times New Roman" panose="02020603050405020304" pitchFamily="18" charset="0"/>
                        </a:rPr>
                        <a:t>74</a:t>
                      </a:r>
                      <a:r>
                        <a:rPr lang="en-US" sz="1400" b="0" i="0" dirty="0" smtClean="0">
                          <a:solidFill>
                            <a:srgbClr val="002060"/>
                          </a:solidFill>
                          <a:effectLst/>
                          <a:latin typeface="Times New Roman" panose="02020603050405020304" pitchFamily="18" charset="0"/>
                          <a:cs typeface="Times New Roman" panose="02020603050405020304" pitchFamily="18" charset="0"/>
                        </a:rPr>
                        <a:t> </a:t>
                      </a:r>
                      <a:r>
                        <a:rPr lang="ru-RU" sz="1400" b="0" i="0" dirty="0" smtClean="0">
                          <a:solidFill>
                            <a:srgbClr val="002060"/>
                          </a:solidFill>
                          <a:effectLst/>
                          <a:latin typeface="Times New Roman" panose="02020603050405020304" pitchFamily="18" charset="0"/>
                          <a:cs typeface="Times New Roman" panose="02020603050405020304" pitchFamily="18" charset="0"/>
                        </a:rPr>
                        <a:t>%</a:t>
                      </a:r>
                      <a:r>
                        <a:rPr lang="en-US" sz="1400" b="0" i="0" dirty="0" smtClean="0">
                          <a:solidFill>
                            <a:srgbClr val="002060"/>
                          </a:solidFill>
                          <a:effectLst/>
                          <a:latin typeface="Times New Roman" panose="02020603050405020304" pitchFamily="18" charset="0"/>
                          <a:cs typeface="Times New Roman" panose="02020603050405020304" pitchFamily="18" charset="0"/>
                        </a:rPr>
                        <a:t>)</a:t>
                      </a:r>
                      <a:endParaRPr lang="ru-RU" sz="1400" b="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69</a:t>
                      </a:r>
                      <a:r>
                        <a:rPr lang="en-US" sz="1400" b="1" kern="1200" dirty="0" smtClean="0">
                          <a:solidFill>
                            <a:srgbClr val="002060"/>
                          </a:solidFill>
                          <a:effectLst/>
                          <a:latin typeface="Times New Roman" panose="02020603050405020304" pitchFamily="18" charset="0"/>
                          <a:cs typeface="Times New Roman" panose="02020603050405020304" pitchFamily="18" charset="0"/>
                        </a:rPr>
                        <a:t>   </a:t>
                      </a:r>
                      <a:r>
                        <a:rPr lang="en-US" sz="1400" b="0" kern="1200" dirty="0" smtClean="0">
                          <a:solidFill>
                            <a:srgbClr val="002060"/>
                          </a:solidFill>
                          <a:effectLst/>
                          <a:latin typeface="Times New Roman" panose="02020603050405020304" pitchFamily="18" charset="0"/>
                          <a:cs typeface="Times New Roman" panose="02020603050405020304" pitchFamily="18" charset="0"/>
                        </a:rPr>
                        <a:t>(</a:t>
                      </a:r>
                      <a:r>
                        <a:rPr lang="kk-KZ" sz="1400" b="0" kern="1200" dirty="0" smtClean="0">
                          <a:solidFill>
                            <a:srgbClr val="002060"/>
                          </a:solidFill>
                          <a:effectLst/>
                          <a:latin typeface="Times New Roman" panose="02020603050405020304" pitchFamily="18" charset="0"/>
                          <a:cs typeface="Times New Roman" panose="02020603050405020304" pitchFamily="18" charset="0"/>
                        </a:rPr>
                        <a:t>26</a:t>
                      </a:r>
                      <a:r>
                        <a:rPr lang="en-US" sz="1400" b="0" kern="1200" dirty="0" smtClean="0">
                          <a:solidFill>
                            <a:srgbClr val="002060"/>
                          </a:solidFill>
                          <a:effectLst/>
                          <a:latin typeface="Times New Roman" panose="02020603050405020304" pitchFamily="18" charset="0"/>
                          <a:cs typeface="Times New Roman" panose="02020603050405020304" pitchFamily="18" charset="0"/>
                        </a:rPr>
                        <a:t> %)</a:t>
                      </a:r>
                      <a:endParaRPr lang="ru-RU" sz="14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cs typeface="Times New Roman" panose="02020603050405020304" pitchFamily="18" charset="0"/>
                        </a:rPr>
                        <a:t>266</a:t>
                      </a:r>
                      <a:r>
                        <a:rPr lang="en-US" sz="1400" b="1" dirty="0" smtClean="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4275071568"/>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3686723953"/>
              </p:ext>
            </p:extLst>
          </p:nvPr>
        </p:nvGraphicFramePr>
        <p:xfrm>
          <a:off x="211183" y="738518"/>
          <a:ext cx="5928360" cy="5113641"/>
        </p:xfrm>
        <a:graphic>
          <a:graphicData uri="http://schemas.openxmlformats.org/drawingml/2006/table">
            <a:tbl>
              <a:tblPr firstRow="1" firstCol="1" bandRow="1">
                <a:tableStyleId>{5C22544A-7EE6-4342-B048-85BDC9FD1C3A}</a:tableStyleId>
              </a:tblPr>
              <a:tblGrid>
                <a:gridCol w="276357">
                  <a:extLst>
                    <a:ext uri="{9D8B030D-6E8A-4147-A177-3AD203B41FA5}">
                      <a16:colId xmlns:a16="http://schemas.microsoft.com/office/drawing/2014/main" val="3094090915"/>
                    </a:ext>
                  </a:extLst>
                </a:gridCol>
                <a:gridCol w="2003112">
                  <a:extLst>
                    <a:ext uri="{9D8B030D-6E8A-4147-A177-3AD203B41FA5}">
                      <a16:colId xmlns:a16="http://schemas.microsoft.com/office/drawing/2014/main" val="4219685339"/>
                    </a:ext>
                  </a:extLst>
                </a:gridCol>
                <a:gridCol w="1375954">
                  <a:extLst>
                    <a:ext uri="{9D8B030D-6E8A-4147-A177-3AD203B41FA5}">
                      <a16:colId xmlns:a16="http://schemas.microsoft.com/office/drawing/2014/main" val="3219321196"/>
                    </a:ext>
                  </a:extLst>
                </a:gridCol>
                <a:gridCol w="1410789">
                  <a:extLst>
                    <a:ext uri="{9D8B030D-6E8A-4147-A177-3AD203B41FA5}">
                      <a16:colId xmlns:a16="http://schemas.microsoft.com/office/drawing/2014/main" val="990786877"/>
                    </a:ext>
                  </a:extLst>
                </a:gridCol>
                <a:gridCol w="862148">
                  <a:extLst>
                    <a:ext uri="{9D8B030D-6E8A-4147-A177-3AD203B41FA5}">
                      <a16:colId xmlns:a16="http://schemas.microsoft.com/office/drawing/2014/main" val="1939111325"/>
                    </a:ext>
                  </a:extLst>
                </a:gridCol>
              </a:tblGrid>
              <a:tr h="727959">
                <a:tc>
                  <a:txBody>
                    <a:bodyPr/>
                    <a:lstStyle/>
                    <a:p>
                      <a:pPr algn="ctr">
                        <a:lnSpc>
                          <a:spcPct val="115000"/>
                        </a:lnSpc>
                        <a:spcAft>
                          <a:spcPts val="0"/>
                        </a:spcAft>
                      </a:pPr>
                      <a:r>
                        <a:rPr lang="ru-RU" sz="1200" kern="1200">
                          <a:solidFill>
                            <a:schemeClr val="bg1"/>
                          </a:solidFill>
                          <a:effectLst/>
                          <a:latin typeface="Times New Roman" panose="02020603050405020304" pitchFamily="18" charset="0"/>
                          <a:cs typeface="Times New Roman" panose="02020603050405020304" pitchFamily="18" charset="0"/>
                        </a:rPr>
                        <a:t>№</a:t>
                      </a:r>
                      <a:endParaRPr lang="ru-RU"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Аудиторская группа</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устраненными замечаниями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несоответствиями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Общее количество актов</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527577207"/>
                  </a:ext>
                </a:extLst>
              </a:tr>
              <a:tr h="243649">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smtClean="0">
                          <a:solidFill>
                            <a:srgbClr val="002060"/>
                          </a:solidFill>
                          <a:effectLst/>
                          <a:latin typeface="Times New Roman" panose="02020603050405020304" pitchFamily="18" charset="0"/>
                          <a:cs typeface="Times New Roman" panose="02020603050405020304" pitchFamily="18" charset="0"/>
                        </a:rPr>
                        <a:t>13</a:t>
                      </a:r>
                      <a:r>
                        <a:rPr lang="ru-RU" sz="1400" b="1" kern="1200"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a:solidFill>
                            <a:srgbClr val="002060"/>
                          </a:solidFill>
                          <a:effectLst/>
                          <a:latin typeface="Times New Roman" panose="02020603050405020304" pitchFamily="18" charset="0"/>
                          <a:cs typeface="Times New Roman" panose="02020603050405020304" pitchFamily="18" charset="0"/>
                        </a:rPr>
                        <a:t>8</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 </a:t>
                      </a:r>
                      <a:r>
                        <a:rPr lang="ru-RU" sz="1400" b="1" kern="1200" dirty="0" smtClean="0">
                          <a:solidFill>
                            <a:srgbClr val="002060"/>
                          </a:solidFill>
                          <a:effectLst/>
                          <a:latin typeface="Times New Roman" panose="02020603050405020304" pitchFamily="18" charset="0"/>
                          <a:cs typeface="Times New Roman" panose="02020603050405020304" pitchFamily="18" charset="0"/>
                        </a:rPr>
                        <a:t>32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182216282"/>
                  </a:ext>
                </a:extLst>
              </a:tr>
              <a:tr h="243649">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Дарибаев</a:t>
                      </a:r>
                      <a:r>
                        <a:rPr lang="ru-RU" sz="1400" kern="1200" dirty="0">
                          <a:solidFill>
                            <a:srgbClr val="002060"/>
                          </a:solidFill>
                          <a:effectLst/>
                          <a:latin typeface="Times New Roman" panose="02020603050405020304" pitchFamily="18" charset="0"/>
                          <a:cs typeface="Times New Roman" panose="02020603050405020304" pitchFamily="18" charset="0"/>
                        </a:rPr>
                        <a:t> Ж.Е.</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922721639"/>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Балкибаева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451369164"/>
                  </a:ext>
                </a:extLst>
              </a:tr>
              <a:tr h="243649">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Успанова</a:t>
                      </a:r>
                      <a:r>
                        <a:rPr lang="ru-RU" sz="1400" kern="1200" dirty="0">
                          <a:solidFill>
                            <a:srgbClr val="002060"/>
                          </a:solidFill>
                          <a:effectLst/>
                          <a:latin typeface="Times New Roman" panose="02020603050405020304" pitchFamily="18" charset="0"/>
                          <a:cs typeface="Times New Roman" panose="02020603050405020304" pitchFamily="18" charset="0"/>
                        </a:rPr>
                        <a:t> Ж.К.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735705223"/>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Юнусова Р.Б.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918564979"/>
                  </a:ext>
                </a:extLst>
              </a:tr>
              <a:tr h="243649">
                <a:tc vMerge="1">
                  <a:txBody>
                    <a:bodyPr/>
                    <a:lstStyle/>
                    <a:p>
                      <a:endParaRPr lang="ru-RU"/>
                    </a:p>
                  </a:txBody>
                  <a:tcPr/>
                </a:tc>
                <a:tc>
                  <a:txBody>
                    <a:bodyPr/>
                    <a:lstStyle/>
                    <a:p>
                      <a:pPr>
                        <a:lnSpc>
                          <a:spcPct val="115000"/>
                        </a:lnSpc>
                        <a:spcAft>
                          <a:spcPts val="0"/>
                        </a:spcAft>
                      </a:pPr>
                      <a:r>
                        <a:rPr lang="ru-RU" sz="1400" kern="1200" spc="-40">
                          <a:solidFill>
                            <a:srgbClr val="002060"/>
                          </a:solidFill>
                          <a:effectLst/>
                          <a:latin typeface="Times New Roman" panose="02020603050405020304" pitchFamily="18" charset="0"/>
                          <a:cs typeface="Times New Roman" panose="02020603050405020304" pitchFamily="18" charset="0"/>
                        </a:rPr>
                        <a:t>Маткурбанова Ж.Д.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989527815"/>
                  </a:ext>
                </a:extLst>
              </a:tr>
              <a:tr h="243649">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 </a:t>
                      </a:r>
                      <a:r>
                        <a:rPr lang="ru-RU" sz="1400" b="1" kern="1200" dirty="0" smtClean="0">
                          <a:solidFill>
                            <a:srgbClr val="002060"/>
                          </a:solidFill>
                          <a:effectLst/>
                          <a:latin typeface="Times New Roman" panose="02020603050405020304" pitchFamily="18" charset="0"/>
                          <a:cs typeface="Times New Roman" panose="02020603050405020304" pitchFamily="18" charset="0"/>
                        </a:rPr>
                        <a:t>35</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46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3895121703"/>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Дарибаев Ж.Е.</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7</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dirty="0">
                          <a:solidFill>
                            <a:srgbClr val="002060"/>
                          </a:solidFill>
                          <a:effectLst/>
                          <a:latin typeface="Times New Roman" panose="02020603050405020304" pitchFamily="18" charset="0"/>
                          <a:cs typeface="Times New Roman" panose="02020603050405020304" pitchFamily="18" charset="0"/>
                        </a:rPr>
                        <a:t> </a:t>
                      </a:r>
                      <a:r>
                        <a:rPr lang="kk-KZ" sz="1400" kern="1200" dirty="0" smtClean="0">
                          <a:solidFill>
                            <a:srgbClr val="002060"/>
                          </a:solidFill>
                          <a:effectLst/>
                          <a:latin typeface="Times New Roman" panose="02020603050405020304" pitchFamily="18" charset="0"/>
                          <a:cs typeface="Times New Roman" panose="02020603050405020304" pitchFamily="18" charset="0"/>
                        </a:rPr>
                        <a:t>28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691526186"/>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Шокимова Ж.А.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 </a:t>
                      </a:r>
                      <a:r>
                        <a:rPr lang="kk-KZ"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842016909"/>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Тенизбаева Д.С.</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dirty="0">
                          <a:solidFill>
                            <a:srgbClr val="002060"/>
                          </a:solidFill>
                          <a:effectLst/>
                          <a:latin typeface="Times New Roman" panose="02020603050405020304" pitchFamily="18" charset="0"/>
                          <a:cs typeface="Times New Roman" panose="02020603050405020304" pitchFamily="18" charset="0"/>
                        </a:rPr>
                        <a:t> </a:t>
                      </a:r>
                      <a:r>
                        <a:rPr lang="kk-KZ"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71846802"/>
                  </a:ext>
                </a:extLst>
              </a:tr>
              <a:tr h="243649">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Келесова</a:t>
                      </a:r>
                      <a:r>
                        <a:rPr lang="ru-RU" sz="1400" kern="1200" dirty="0">
                          <a:solidFill>
                            <a:srgbClr val="002060"/>
                          </a:solidFill>
                          <a:effectLst/>
                          <a:latin typeface="Times New Roman" panose="02020603050405020304" pitchFamily="18" charset="0"/>
                          <a:cs typeface="Times New Roman" panose="02020603050405020304" pitchFamily="18" charset="0"/>
                        </a:rPr>
                        <a:t> У.С.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kern="1200" dirty="0" smtClean="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dirty="0">
                          <a:solidFill>
                            <a:srgbClr val="002060"/>
                          </a:solidFill>
                          <a:effectLst/>
                          <a:latin typeface="Times New Roman" panose="02020603050405020304" pitchFamily="18" charset="0"/>
                          <a:cs typeface="Times New Roman" panose="02020603050405020304" pitchFamily="18" charset="0"/>
                        </a:rPr>
                        <a:t> </a:t>
                      </a:r>
                      <a:r>
                        <a:rPr lang="kk-KZ"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244419398"/>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Жатканбаева А.О.</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en-US" sz="1400" kern="1200" dirty="0">
                          <a:solidFill>
                            <a:srgbClr val="002060"/>
                          </a:solidFill>
                          <a:effectLst/>
                          <a:latin typeface="Times New Roman" panose="02020603050405020304" pitchFamily="18" charset="0"/>
                          <a:cs typeface="Times New Roman" panose="02020603050405020304" pitchFamily="18" charset="0"/>
                        </a:rPr>
                        <a:t> </a:t>
                      </a:r>
                      <a:r>
                        <a:rPr lang="kk-KZ" sz="1400" kern="12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178134656"/>
                  </a:ext>
                </a:extLst>
              </a:tr>
              <a:tr h="243649">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№3</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36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47</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extLst>
                  <a:ext uri="{0D108BD9-81ED-4DB2-BD59-A6C34878D82A}">
                    <a16:rowId xmlns:a16="http://schemas.microsoft.com/office/drawing/2014/main" val="2793197712"/>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Балкибаева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2698251681"/>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Абдрахманова А.Т.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829622566"/>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Нусупова А.Ж.</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9</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10</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232571450"/>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Толкумбекова А.К.</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4040211988"/>
                  </a:ext>
                </a:extLst>
              </a:tr>
              <a:tr h="243649">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Кульбаева Д.Д.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142112814"/>
                  </a:ext>
                </a:extLst>
              </a:tr>
            </a:tbl>
          </a:graphicData>
        </a:graphic>
      </p:graphicFrame>
      <p:sp>
        <p:nvSpPr>
          <p:cNvPr id="5" name="Прямоугольник 4"/>
          <p:cNvSpPr/>
          <p:nvPr/>
        </p:nvSpPr>
        <p:spPr>
          <a:xfrm>
            <a:off x="1097275" y="187718"/>
            <a:ext cx="10258697" cy="375487"/>
          </a:xfrm>
          <a:prstGeom prst="rect">
            <a:avLst/>
          </a:prstGeom>
        </p:spPr>
        <p:txBody>
          <a:bodyPr wrap="square">
            <a:spAutoFit/>
          </a:bodyPr>
          <a:lstStyle/>
          <a:p>
            <a:pPr algn="ctr">
              <a:lnSpc>
                <a:spcPct val="115000"/>
              </a:lnSpc>
              <a:spcAft>
                <a:spcPts val="0"/>
              </a:spcAft>
            </a:pP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ешенді </a:t>
            </a: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қорытынды нәтижелері </a:t>
            </a:r>
            <a:r>
              <a:rPr lang="kk-KZ" sz="1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II </a:t>
            </a: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9.01 - 11.01.2024 ж</a:t>
            </a:r>
            <a:r>
              <a:rPr lang="kk-KZ" sz="1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және 05.02 – 09.02.2024ж.)</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9166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A9EF99C-B976-4011-BA6C-10851C077A3D}" type="slidenum">
              <a:rPr lang="tr-TR" altLang="ru-RU" smtClean="0">
                <a:solidFill>
                  <a:srgbClr val="898989"/>
                </a:solidFill>
              </a:rPr>
              <a:pPr/>
              <a:t>45</a:t>
            </a:fld>
            <a:endParaRPr lang="tr-TR" altLang="ru-RU" smtClean="0">
              <a:solidFill>
                <a:srgbClr val="898989"/>
              </a:solidFill>
            </a:endParaRPr>
          </a:p>
        </p:txBody>
      </p:sp>
      <p:sp>
        <p:nvSpPr>
          <p:cNvPr id="40963" name="Прямоугольник 2"/>
          <p:cNvSpPr>
            <a:spLocks noChangeArrowheads="1"/>
          </p:cNvSpPr>
          <p:nvPr/>
        </p:nvSpPr>
        <p:spPr bwMode="auto">
          <a:xfrm>
            <a:off x="2135188" y="585788"/>
            <a:ext cx="838835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a:r>
              <a:rPr lang="kk-KZ" altLang="ru-RU" sz="2000" b="1" dirty="0">
                <a:solidFill>
                  <a:srgbClr val="002060"/>
                </a:solidFill>
                <a:latin typeface="Times New Roman" panose="02020603050405020304" pitchFamily="18" charset="0"/>
                <a:cs typeface="Times New Roman" panose="02020603050405020304" pitchFamily="18" charset="0"/>
              </a:rPr>
              <a:t>Барлық анықталған сәйкессіздіктер бойынша </a:t>
            </a:r>
            <a:r>
              <a:rPr lang="kk-KZ" altLang="ru-RU" sz="2000" b="1" dirty="0" smtClean="0">
                <a:solidFill>
                  <a:srgbClr val="002060"/>
                </a:solidFill>
                <a:latin typeface="Times New Roman" panose="02020603050405020304" pitchFamily="18" charset="0"/>
                <a:cs typeface="Times New Roman" panose="02020603050405020304" pitchFamily="18" charset="0"/>
              </a:rPr>
              <a:t>ішкі аудиторлар тарапынан</a:t>
            </a:r>
            <a:r>
              <a:rPr lang="en-US" altLang="ru-RU" sz="2000" b="1" dirty="0" smtClean="0">
                <a:solidFill>
                  <a:srgbClr val="002060"/>
                </a:solidFill>
                <a:latin typeface="Times New Roman" panose="02020603050405020304" pitchFamily="18" charset="0"/>
                <a:cs typeface="Times New Roman" panose="02020603050405020304" pitchFamily="18" charset="0"/>
              </a:rPr>
              <a:t> </a:t>
            </a:r>
            <a:r>
              <a:rPr lang="kk-KZ" altLang="ru-RU" sz="2000" b="1" dirty="0" smtClean="0">
                <a:solidFill>
                  <a:srgbClr val="002060"/>
                </a:solidFill>
                <a:latin typeface="Times New Roman" panose="02020603050405020304" pitchFamily="18" charset="0"/>
                <a:cs typeface="Times New Roman" panose="02020603050405020304" pitchFamily="18" charset="0"/>
              </a:rPr>
              <a:t>«СМЖ </a:t>
            </a:r>
            <a:r>
              <a:rPr lang="kk-KZ" altLang="ru-RU" sz="2000" b="1" dirty="0">
                <a:solidFill>
                  <a:srgbClr val="002060"/>
                </a:solidFill>
                <a:latin typeface="Times New Roman" panose="02020603050405020304" pitchFamily="18" charset="0"/>
                <a:cs typeface="Times New Roman" panose="02020603050405020304" pitchFamily="18" charset="0"/>
              </a:rPr>
              <a:t>ішкі аудитін жүргізу барысында анықталған сәйкессіздіктер туралы» актілер толтырылды. Құрылымдық бөлім басшылары оларды қол қойып қабылдап алып, түзетуші </a:t>
            </a:r>
            <a:r>
              <a:rPr lang="kk-KZ" altLang="ru-RU" sz="2000" b="1" dirty="0" smtClean="0">
                <a:solidFill>
                  <a:srgbClr val="002060"/>
                </a:solidFill>
                <a:latin typeface="Times New Roman" panose="02020603050405020304" pitchFamily="18" charset="0"/>
                <a:cs typeface="Times New Roman" panose="02020603050405020304" pitchFamily="18" charset="0"/>
              </a:rPr>
              <a:t>әрекеттер </a:t>
            </a:r>
            <a:r>
              <a:rPr lang="kk-KZ" altLang="ru-RU" sz="2000" b="1" dirty="0">
                <a:solidFill>
                  <a:srgbClr val="002060"/>
                </a:solidFill>
                <a:latin typeface="Times New Roman" panose="02020603050405020304" pitchFamily="18" charset="0"/>
                <a:cs typeface="Times New Roman" panose="02020603050405020304" pitchFamily="18" charset="0"/>
              </a:rPr>
              <a:t>жоспарын жасап, түзету жұмыстарын жүргізуде. Анықталған сәйкессіздіктерді түзетуге 2 </a:t>
            </a:r>
            <a:r>
              <a:rPr lang="kk-KZ" altLang="ru-RU" sz="2000" b="1" dirty="0" smtClean="0">
                <a:solidFill>
                  <a:srgbClr val="002060"/>
                </a:solidFill>
                <a:latin typeface="Times New Roman" panose="02020603050405020304" pitchFamily="18" charset="0"/>
                <a:cs typeface="Times New Roman" panose="02020603050405020304" pitchFamily="18" charset="0"/>
              </a:rPr>
              <a:t>аптаға дейін </a:t>
            </a:r>
            <a:r>
              <a:rPr lang="kk-KZ" altLang="ru-RU" sz="2000" b="1" dirty="0">
                <a:solidFill>
                  <a:srgbClr val="002060"/>
                </a:solidFill>
                <a:latin typeface="Times New Roman" panose="02020603050405020304" pitchFamily="18" charset="0"/>
                <a:cs typeface="Times New Roman" panose="02020603050405020304" pitchFamily="18" charset="0"/>
              </a:rPr>
              <a:t>мерзім берілді, ал ғимарат, жабдықтар сияқты күрделірек мәселелер бойынша, жойылғанға дейін ұзақтау мерзім </a:t>
            </a:r>
            <a:r>
              <a:rPr lang="kk-KZ" altLang="ru-RU" sz="2000" b="1" dirty="0" smtClean="0">
                <a:solidFill>
                  <a:srgbClr val="002060"/>
                </a:solidFill>
                <a:latin typeface="Times New Roman" panose="02020603050405020304" pitchFamily="18" charset="0"/>
                <a:cs typeface="Times New Roman" panose="02020603050405020304" pitchFamily="18" charset="0"/>
              </a:rPr>
              <a:t>қажет. </a:t>
            </a:r>
            <a:endParaRPr lang="kk-KZ" altLang="ru-RU" sz="2000" b="1" dirty="0">
              <a:solidFill>
                <a:srgbClr val="002060"/>
              </a:solidFill>
              <a:latin typeface="Times New Roman" panose="02020603050405020304" pitchFamily="18" charset="0"/>
              <a:cs typeface="Times New Roman" panose="02020603050405020304" pitchFamily="18" charset="0"/>
            </a:endParaRPr>
          </a:p>
          <a:p>
            <a:pPr algn="just"/>
            <a:r>
              <a:rPr lang="kk-KZ" altLang="ru-RU" sz="2000" b="1" dirty="0">
                <a:solidFill>
                  <a:srgbClr val="002060"/>
                </a:solidFill>
                <a:latin typeface="Times New Roman" panose="02020603050405020304" pitchFamily="18" charset="0"/>
                <a:cs typeface="Times New Roman" panose="02020603050405020304" pitchFamily="18" charset="0"/>
              </a:rPr>
              <a:t>Ішкі аудит кезінде анықталған </a:t>
            </a:r>
            <a:r>
              <a:rPr lang="kk-KZ" altLang="ru-RU" sz="2000" b="1" dirty="0" smtClean="0">
                <a:solidFill>
                  <a:srgbClr val="002060"/>
                </a:solidFill>
                <a:latin typeface="Times New Roman" panose="02020603050405020304" pitchFamily="18" charset="0"/>
                <a:cs typeface="Times New Roman" panose="02020603050405020304" pitchFamily="18" charset="0"/>
              </a:rPr>
              <a:t>сәйкессіздіктерді </a:t>
            </a:r>
            <a:r>
              <a:rPr lang="kk-KZ" altLang="ru-RU" sz="2000" b="1" dirty="0">
                <a:solidFill>
                  <a:srgbClr val="002060"/>
                </a:solidFill>
                <a:latin typeface="Times New Roman" panose="02020603050405020304" pitchFamily="18" charset="0"/>
                <a:cs typeface="Times New Roman" panose="02020603050405020304" pitchFamily="18" charset="0"/>
              </a:rPr>
              <a:t>жою мақсатында және олардың қайталанбауын қамтамасыз ету үшін барлық құрылымдық бөлімдерде түзетуші әрекеттер жоспарлары әзірленіп, түзетуші әрекеттер журналына жазба түрінде </a:t>
            </a:r>
            <a:r>
              <a:rPr lang="kk-KZ" altLang="ru-RU" sz="2000" b="1" dirty="0" smtClean="0">
                <a:solidFill>
                  <a:srgbClr val="002060"/>
                </a:solidFill>
                <a:latin typeface="Times New Roman" panose="02020603050405020304" pitchFamily="18" charset="0"/>
                <a:cs typeface="Times New Roman" panose="02020603050405020304" pitchFamily="18" charset="0"/>
              </a:rPr>
              <a:t>енгізілуі тиіс. Бұл </a:t>
            </a:r>
            <a:r>
              <a:rPr lang="kk-KZ" altLang="ru-RU" sz="2000" b="1" dirty="0">
                <a:solidFill>
                  <a:srgbClr val="002060"/>
                </a:solidFill>
                <a:latin typeface="Times New Roman" panose="02020603050405020304" pitchFamily="18" charset="0"/>
                <a:cs typeface="Times New Roman" panose="02020603050405020304" pitchFamily="18" charset="0"/>
              </a:rPr>
              <a:t>жоспарларда сәйкессіздіктерді түзетуші әрекеттердің орындау мерзімдері мен оларды орындауға жауапты қызметкерлер </a:t>
            </a:r>
            <a:r>
              <a:rPr lang="kk-KZ" altLang="ru-RU" sz="2000" b="1" dirty="0" smtClean="0">
                <a:solidFill>
                  <a:srgbClr val="002060"/>
                </a:solidFill>
                <a:latin typeface="Times New Roman" panose="02020603050405020304" pitchFamily="18" charset="0"/>
                <a:cs typeface="Times New Roman" panose="02020603050405020304" pitchFamily="18" charset="0"/>
              </a:rPr>
              <a:t>көрсетіледі. </a:t>
            </a:r>
            <a:r>
              <a:rPr lang="kk-KZ" altLang="ru-RU" sz="2000" b="1" dirty="0">
                <a:solidFill>
                  <a:srgbClr val="002060"/>
                </a:solidFill>
                <a:latin typeface="Times New Roman" panose="02020603050405020304" pitchFamily="18" charset="0"/>
                <a:cs typeface="Times New Roman" panose="02020603050405020304" pitchFamily="18" charset="0"/>
              </a:rPr>
              <a:t>Жоспарлар бойынша түзетілген сәйкессіздіктерге толтырылған актілер, түзетілгенін растайтын дәлелдік құжаттары көрсетілген соң </a:t>
            </a:r>
            <a:r>
              <a:rPr lang="kk-KZ" altLang="ru-RU" sz="2000" b="1" dirty="0" smtClean="0">
                <a:solidFill>
                  <a:srgbClr val="002060"/>
                </a:solidFill>
                <a:latin typeface="Times New Roman" panose="02020603050405020304" pitchFamily="18" charset="0"/>
                <a:cs typeface="Times New Roman" panose="02020603050405020304" pitchFamily="18" charset="0"/>
              </a:rPr>
              <a:t>жойылады</a:t>
            </a:r>
            <a:r>
              <a:rPr lang="kk-KZ" altLang="ru-RU" sz="2000" b="1" dirty="0">
                <a:solidFill>
                  <a:srgbClr val="002060"/>
                </a:solidFill>
                <a:latin typeface="Times New Roman" panose="02020603050405020304" pitchFamily="18" charset="0"/>
                <a:cs typeface="Times New Roman" panose="02020603050405020304" pitchFamily="18" charset="0"/>
              </a:rPr>
              <a:t>. Барлық актілердің көшірмелері құрылымдық бөлімдерге таратылып, түп нұсқалары Стратегиялық даму, рейтинг, комплаенс бақылау және сапа </a:t>
            </a:r>
            <a:r>
              <a:rPr lang="kk-KZ" altLang="ru-RU" sz="2000" b="1" dirty="0" smtClean="0">
                <a:solidFill>
                  <a:srgbClr val="002060"/>
                </a:solidFill>
                <a:latin typeface="Times New Roman" panose="02020603050405020304" pitchFamily="18" charset="0"/>
                <a:cs typeface="Times New Roman" panose="02020603050405020304" pitchFamily="18" charset="0"/>
              </a:rPr>
              <a:t>орталығында сақталады. </a:t>
            </a:r>
            <a:endParaRPr lang="kk-KZ" altLang="ru-RU" sz="2000" b="1" dirty="0">
              <a:solidFill>
                <a:srgbClr val="002060"/>
              </a:solidFill>
              <a:latin typeface="Times New Roman" panose="02020603050405020304" pitchFamily="18" charset="0"/>
              <a:cs typeface="Times New Roman" panose="02020603050405020304" pitchFamily="18" charset="0"/>
            </a:endParaRPr>
          </a:p>
        </p:txBody>
      </p:sp>
      <p:sp>
        <p:nvSpPr>
          <p:cNvPr id="4" name="Rectangle 2"/>
          <p:cNvSpPr>
            <a:spLocks noChangeArrowheads="1"/>
          </p:cNvSpPr>
          <p:nvPr/>
        </p:nvSpPr>
        <p:spPr bwMode="auto">
          <a:xfrm>
            <a:off x="4738689" y="6519864"/>
            <a:ext cx="47513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tr-TR" altLang="ru-RU" sz="1600" b="1" i="1">
                <a:solidFill>
                  <a:srgbClr val="F8F8F8"/>
                </a:solidFill>
              </a:rPr>
              <a:t>Терең тарихтан жарқын болашаққа…</a:t>
            </a:r>
          </a:p>
        </p:txBody>
      </p:sp>
      <p:sp>
        <p:nvSpPr>
          <p:cNvPr id="5" name="Прямоугольник 4"/>
          <p:cNvSpPr/>
          <p:nvPr/>
        </p:nvSpPr>
        <p:spPr>
          <a:xfrm>
            <a:off x="1524000" y="0"/>
            <a:ext cx="9144000" cy="400050"/>
          </a:xfrm>
          <a:prstGeom prst="rect">
            <a:avLst/>
          </a:prstGeom>
          <a:solidFill>
            <a:schemeClr val="tx2">
              <a:lumMod val="20000"/>
              <a:lumOff val="80000"/>
            </a:schemeClr>
          </a:solidFill>
        </p:spPr>
        <p:txBody>
          <a:bodyPr>
            <a:spAutoFit/>
          </a:bodyPr>
          <a:lstStyle/>
          <a:p>
            <a:pPr algn="ctr">
              <a:defRPr/>
            </a:pPr>
            <a:r>
              <a:rPr lang="kk-KZ" altLang="ru-RU" sz="2000" b="1" dirty="0">
                <a:solidFill>
                  <a:srgbClr val="7030A0"/>
                </a:solidFill>
                <a:latin typeface="Times New Roman" pitchFamily="18" charset="0"/>
                <a:cs typeface="Times New Roman" pitchFamily="18" charset="0"/>
              </a:rPr>
              <a:t>Сәйкессіздіктерді жою нәтижелері</a:t>
            </a:r>
            <a:endParaRPr lang="kk-KZ" sz="2000" b="1" dirty="0">
              <a:solidFill>
                <a:srgbClr val="7030A0"/>
              </a:solidFill>
              <a:latin typeface="Times New Roman" pitchFamily="18" charset="0"/>
              <a:cs typeface="Times New Roman" pitchFamily="18" charset="0"/>
            </a:endParaRPr>
          </a:p>
        </p:txBody>
      </p:sp>
      <p:sp>
        <p:nvSpPr>
          <p:cNvPr id="6" name="Прямоугольник 5"/>
          <p:cNvSpPr/>
          <p:nvPr/>
        </p:nvSpPr>
        <p:spPr>
          <a:xfrm>
            <a:off x="1524000" y="0"/>
            <a:ext cx="9144000" cy="369888"/>
          </a:xfrm>
          <a:prstGeom prst="rect">
            <a:avLst/>
          </a:prstGeom>
          <a:solidFill>
            <a:schemeClr val="tx2">
              <a:lumMod val="20000"/>
              <a:lumOff val="80000"/>
            </a:schemeClr>
          </a:solidFill>
        </p:spPr>
        <p:txBody>
          <a:bodyPr>
            <a:spAutoFit/>
          </a:bodyPr>
          <a:lstStyle/>
          <a:p>
            <a:pPr algn="ctr">
              <a:defRPr/>
            </a:pPr>
            <a:r>
              <a:rPr lang="kk-KZ" b="1" dirty="0">
                <a:solidFill>
                  <a:srgbClr val="002060"/>
                </a:solidFill>
                <a:latin typeface="Times New Roman" pitchFamily="18" charset="0"/>
                <a:cs typeface="Times New Roman" pitchFamily="18" charset="0"/>
              </a:rPr>
              <a:t>Аудит барысында анықталған сәйкессіздіктерді түзету әрекеттері</a:t>
            </a:r>
          </a:p>
        </p:txBody>
      </p:sp>
    </p:spTree>
    <p:extLst>
      <p:ext uri="{BB962C8B-B14F-4D97-AF65-F5344CB8AC3E}">
        <p14:creationId xmlns:p14="http://schemas.microsoft.com/office/powerpoint/2010/main" val="3431298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AAB6132-0730-4A9C-9CE3-96696BEBC8C0}" type="slidenum">
              <a:rPr lang="tr-TR" altLang="ru-RU" smtClean="0">
                <a:solidFill>
                  <a:srgbClr val="898989"/>
                </a:solidFill>
              </a:rPr>
              <a:pPr/>
              <a:t>46</a:t>
            </a:fld>
            <a:endParaRPr lang="tr-TR" altLang="ru-RU" smtClean="0">
              <a:solidFill>
                <a:srgbClr val="898989"/>
              </a:solidFill>
            </a:endParaRPr>
          </a:p>
        </p:txBody>
      </p:sp>
      <p:sp>
        <p:nvSpPr>
          <p:cNvPr id="4" name="Прямоугольник 3"/>
          <p:cNvSpPr/>
          <p:nvPr/>
        </p:nvSpPr>
        <p:spPr>
          <a:xfrm>
            <a:off x="1524000" y="0"/>
            <a:ext cx="9144000" cy="400050"/>
          </a:xfrm>
          <a:prstGeom prst="rect">
            <a:avLst/>
          </a:prstGeom>
          <a:solidFill>
            <a:schemeClr val="tx2">
              <a:lumMod val="20000"/>
              <a:lumOff val="80000"/>
            </a:schemeClr>
          </a:solidFill>
        </p:spPr>
        <p:txBody>
          <a:bodyPr>
            <a:spAutoFit/>
          </a:bodyPr>
          <a:lstStyle/>
          <a:p>
            <a:pPr algn="ctr">
              <a:defRPr/>
            </a:pPr>
            <a:r>
              <a:rPr lang="kk-KZ" altLang="ru-RU" sz="2000" b="1" dirty="0">
                <a:solidFill>
                  <a:srgbClr val="002060"/>
                </a:solidFill>
                <a:latin typeface="Times New Roman" panose="02020603050405020304" pitchFamily="18" charset="0"/>
                <a:cs typeface="Times New Roman" panose="02020603050405020304" pitchFamily="18" charset="0"/>
              </a:rPr>
              <a:t>Жақсарту ұсыныстары </a:t>
            </a:r>
            <a:endParaRPr lang="kk-KZ" sz="2000" b="1" dirty="0">
              <a:solidFill>
                <a:srgbClr val="002060"/>
              </a:solidFill>
              <a:latin typeface="Times New Roman" pitchFamily="18" charset="0"/>
              <a:cs typeface="Times New Roman" pitchFamily="18" charset="0"/>
            </a:endParaRPr>
          </a:p>
        </p:txBody>
      </p:sp>
      <p:sp>
        <p:nvSpPr>
          <p:cNvPr id="5" name="Содержимое 2"/>
          <p:cNvSpPr txBox="1">
            <a:spLocks/>
          </p:cNvSpPr>
          <p:nvPr/>
        </p:nvSpPr>
        <p:spPr>
          <a:xfrm>
            <a:off x="674702" y="631994"/>
            <a:ext cx="11070456" cy="2901319"/>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lang="kk-KZ" sz="2400" dirty="0" smtClean="0">
                <a:solidFill>
                  <a:srgbClr val="002060"/>
                </a:solidFill>
                <a:latin typeface="Times New Roman" panose="02020603050405020304" pitchFamily="18" charset="0"/>
                <a:cs typeface="Times New Roman" panose="02020603050405020304" pitchFamily="18" charset="0"/>
              </a:rPr>
              <a:t>«</a:t>
            </a:r>
            <a:r>
              <a:rPr lang="kk-KZ" sz="2400" dirty="0">
                <a:solidFill>
                  <a:srgbClr val="002060"/>
                </a:solidFill>
                <a:latin typeface="Times New Roman" panose="02020603050405020304" pitchFamily="18" charset="0"/>
                <a:cs typeface="Times New Roman" panose="02020603050405020304" pitchFamily="18" charset="0"/>
              </a:rPr>
              <a:t>Университеттің ішкі сапаны қамтамасыз ету жүйесі» </a:t>
            </a:r>
            <a:r>
              <a:rPr lang="kk-KZ" sz="2400" dirty="0" smtClean="0">
                <a:solidFill>
                  <a:srgbClr val="002060"/>
                </a:solidFill>
                <a:latin typeface="Times New Roman" panose="02020603050405020304" pitchFamily="18" charset="0"/>
                <a:cs typeface="Times New Roman" panose="02020603050405020304" pitchFamily="18" charset="0"/>
              </a:rPr>
              <a:t>Ережесіне сәйкес, Дулати университетінің </a:t>
            </a:r>
            <a:r>
              <a:rPr lang="kk-KZ" sz="2400" dirty="0">
                <a:solidFill>
                  <a:srgbClr val="002060"/>
                </a:solidFill>
                <a:latin typeface="Times New Roman" panose="02020603050405020304" pitchFamily="18" charset="0"/>
                <a:cs typeface="Times New Roman" panose="02020603050405020304" pitchFamily="18" charset="0"/>
              </a:rPr>
              <a:t>қолданыстағы нормативтік </a:t>
            </a:r>
            <a:r>
              <a:rPr lang="kk-KZ" sz="2400" dirty="0" smtClean="0">
                <a:solidFill>
                  <a:srgbClr val="002060"/>
                </a:solidFill>
                <a:latin typeface="Times New Roman" panose="02020603050405020304" pitchFamily="18" charset="0"/>
                <a:cs typeface="Times New Roman" panose="02020603050405020304" pitchFamily="18" charset="0"/>
              </a:rPr>
              <a:t>құжаттарға, </a:t>
            </a:r>
            <a:r>
              <a:rPr lang="kk-KZ" sz="2400" dirty="0">
                <a:solidFill>
                  <a:srgbClr val="002060"/>
                </a:solidFill>
                <a:latin typeface="Times New Roman" panose="02020603050405020304" pitchFamily="18" charset="0"/>
                <a:cs typeface="Times New Roman" panose="02020603050405020304" pitchFamily="18" charset="0"/>
              </a:rPr>
              <a:t>тұтынушылардың талаптарына, сондай-ақ жоғары білім сапасын қамтамасыз ету үшін халықаралық стандарттар талаптарына сәйкес келетін сапалы білім беру қызметтерін </a:t>
            </a:r>
            <a:r>
              <a:rPr lang="kk-KZ" sz="2400" dirty="0" smtClean="0">
                <a:solidFill>
                  <a:srgbClr val="002060"/>
                </a:solidFill>
                <a:latin typeface="Times New Roman" panose="02020603050405020304" pitchFamily="18" charset="0"/>
                <a:cs typeface="Times New Roman" panose="02020603050405020304" pitchFamily="18" charset="0"/>
              </a:rPr>
              <a:t>ұсынуы және </a:t>
            </a:r>
            <a:r>
              <a:rPr lang="kk-KZ" sz="2400" dirty="0">
                <a:solidFill>
                  <a:srgbClr val="002060"/>
                </a:solidFill>
                <a:latin typeface="Times New Roman" panose="02020603050405020304" pitchFamily="18" charset="0"/>
                <a:cs typeface="Times New Roman" panose="02020603050405020304" pitchFamily="18" charset="0"/>
              </a:rPr>
              <a:t>Еуропалық кеңістіктегі жоғары оқу орнынан кейінгі білім (ESG) жүйесін қамтамасыз етуге </a:t>
            </a:r>
            <a:r>
              <a:rPr lang="kk-KZ" sz="2400" dirty="0" smtClean="0">
                <a:solidFill>
                  <a:srgbClr val="002060"/>
                </a:solidFill>
                <a:latin typeface="Times New Roman" panose="02020603050405020304" pitchFamily="18" charset="0"/>
                <a:cs typeface="Times New Roman" panose="02020603050405020304" pitchFamily="18" charset="0"/>
              </a:rPr>
              <a:t>бағытталуы тиіс.  </a:t>
            </a:r>
          </a:p>
          <a:p>
            <a:pPr>
              <a:defRPr/>
            </a:pPr>
            <a:r>
              <a:rPr lang="kk-KZ" sz="2400" dirty="0">
                <a:solidFill>
                  <a:srgbClr val="002060"/>
                </a:solidFill>
                <a:latin typeface="Times New Roman" pitchFamily="18" charset="0"/>
                <a:cs typeface="Times New Roman" pitchFamily="18" charset="0"/>
              </a:rPr>
              <a:t>Университеттің ішкі сапаны қамтамасыз ету процестік тәсілге негізделуі тиіс және күтілетін нәтижелерге қол жеткізу үшін процестерді жүйелі анықтау мен басқаруды, сондай-ақ олардың өзара әрекетін қамтуы </a:t>
            </a:r>
            <a:r>
              <a:rPr lang="kk-KZ" sz="2400" dirty="0" smtClean="0">
                <a:solidFill>
                  <a:srgbClr val="002060"/>
                </a:solidFill>
                <a:latin typeface="Times New Roman" panose="02020603050405020304" pitchFamily="18" charset="0"/>
                <a:cs typeface="Times New Roman" panose="02020603050405020304" pitchFamily="18" charset="0"/>
              </a:rPr>
              <a:t>қажет. Процестер </a:t>
            </a:r>
            <a:r>
              <a:rPr lang="kk-KZ" sz="2400" dirty="0">
                <a:solidFill>
                  <a:srgbClr val="002060"/>
                </a:solidFill>
                <a:latin typeface="Times New Roman" panose="02020603050405020304" pitchFamily="18" charset="0"/>
                <a:cs typeface="Times New Roman" panose="02020603050405020304" pitchFamily="18" charset="0"/>
              </a:rPr>
              <a:t>PDCA циклі шеңберінде сапа саясаты мен стратегиялық бағыттарына, ISO 9001:2015 халықаралық стандартының талаптарына, аккредиттеу стандарттарына, Еуропалық кеңістікте жоғары және жоғары оқу орнынан кейінгі білім сапасын қамтамасыз ету бойынша стандарттар мен нұсқауларға сәйкес (ESG) келуі тиіс .</a:t>
            </a:r>
            <a:endParaRPr lang="ru-RU" sz="2400" dirty="0">
              <a:solidFill>
                <a:srgbClr val="002060"/>
              </a:solidFill>
              <a:latin typeface="Times New Roman" panose="02020603050405020304" pitchFamily="18" charset="0"/>
              <a:cs typeface="Times New Roman" panose="02020603050405020304" pitchFamily="18" charset="0"/>
            </a:endParaRPr>
          </a:p>
          <a:p>
            <a:r>
              <a:rPr lang="kk-KZ" sz="2400" dirty="0" smtClean="0">
                <a:solidFill>
                  <a:srgbClr val="002060"/>
                </a:solidFill>
                <a:latin typeface="Times New Roman" panose="02020603050405020304" pitchFamily="18" charset="0"/>
                <a:cs typeface="Times New Roman" panose="02020603050405020304" pitchFamily="18" charset="0"/>
              </a:rPr>
              <a:t>Университетті </a:t>
            </a:r>
            <a:r>
              <a:rPr lang="kk-KZ" sz="2400" dirty="0">
                <a:solidFill>
                  <a:srgbClr val="002060"/>
                </a:solidFill>
                <a:latin typeface="Times New Roman" panose="02020603050405020304" pitchFamily="18" charset="0"/>
                <a:cs typeface="Times New Roman" panose="02020603050405020304" pitchFamily="18" charset="0"/>
              </a:rPr>
              <a:t>басқару жүйесінің, оның құрылымдық бөлімшелерінің </a:t>
            </a:r>
            <a:r>
              <a:rPr lang="kk-KZ" sz="2400" dirty="0" smtClean="0">
                <a:solidFill>
                  <a:srgbClr val="002060"/>
                </a:solidFill>
                <a:latin typeface="Times New Roman" panose="02020603050405020304" pitchFamily="18" charset="0"/>
                <a:cs typeface="Times New Roman" panose="02020603050405020304" pitchFamily="18" charset="0"/>
              </a:rPr>
              <a:t>қызметіне басшы тарапынан </a:t>
            </a:r>
            <a:r>
              <a:rPr lang="kk-KZ" sz="2400" dirty="0">
                <a:solidFill>
                  <a:srgbClr val="002060"/>
                </a:solidFill>
                <a:latin typeface="Times New Roman" panose="02020603050405020304" pitchFamily="18" charset="0"/>
                <a:cs typeface="Times New Roman" panose="02020603050405020304" pitchFamily="18" charset="0"/>
              </a:rPr>
              <a:t>жыл сайынғы талдау және тиімділігін, жоспарлар мен бағдарламалардың жалпы тиімділігін бағалау </a:t>
            </a:r>
            <a:r>
              <a:rPr lang="kk-KZ" sz="2400" dirty="0" smtClean="0">
                <a:solidFill>
                  <a:srgbClr val="002060"/>
                </a:solidFill>
                <a:latin typeface="Times New Roman" panose="02020603050405020304" pitchFamily="18" charset="0"/>
                <a:cs typeface="Times New Roman" panose="02020603050405020304" pitchFamily="18" charset="0"/>
              </a:rPr>
              <a:t>жүргізу қажет.</a:t>
            </a:r>
            <a:endParaRPr lang="ru-RU"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6017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2"/>
          <p:cNvSpPr txBox="1">
            <a:spLocks/>
          </p:cNvSpPr>
          <p:nvPr/>
        </p:nvSpPr>
        <p:spPr>
          <a:xfrm>
            <a:off x="674702" y="631994"/>
            <a:ext cx="11070456" cy="2883563"/>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defRPr/>
            </a:pPr>
            <a:r>
              <a:rPr lang="kk-KZ" sz="2400" dirty="0" smtClean="0">
                <a:solidFill>
                  <a:srgbClr val="002060"/>
                </a:solidFill>
                <a:latin typeface="Times New Roman" panose="02020603050405020304" pitchFamily="18" charset="0"/>
                <a:cs typeface="Times New Roman" panose="02020603050405020304" pitchFamily="18" charset="0"/>
              </a:rPr>
              <a:t>«Ішкі </a:t>
            </a:r>
            <a:r>
              <a:rPr lang="kk-KZ" sz="2400" dirty="0">
                <a:solidFill>
                  <a:srgbClr val="002060"/>
                </a:solidFill>
                <a:latin typeface="Times New Roman" panose="02020603050405020304" pitchFamily="18" charset="0"/>
                <a:cs typeface="Times New Roman" panose="02020603050405020304" pitchFamily="18" charset="0"/>
              </a:rPr>
              <a:t>бағалау алқалы басқару органдарының отырыстарында құрылымдық бөлімшелердің ашық есептерін тыңдау,  профессор-оқытушылар құрамының, кафедралардың, институттардың/факультеттердің рейтингі; тұтынушылардың, студенттер мен оқытушылардың қанағаттану сауалнамасы; статистикалық мәліметтерді талдау; ректор блогын талдау, БАҚ контентін талдау және т.б. </a:t>
            </a:r>
            <a:r>
              <a:rPr lang="kk-KZ" sz="2400" dirty="0" smtClean="0">
                <a:solidFill>
                  <a:srgbClr val="002060"/>
                </a:solidFill>
                <a:latin typeface="Times New Roman" panose="02020603050405020304" pitchFamily="18" charset="0"/>
                <a:cs typeface="Times New Roman" panose="02020603050405020304" pitchFamily="18" charset="0"/>
              </a:rPr>
              <a:t>жүзеге асырылуы қажет.</a:t>
            </a:r>
          </a:p>
          <a:p>
            <a:pPr algn="just">
              <a:defRPr/>
            </a:pPr>
            <a:r>
              <a:rPr lang="kk-KZ" sz="2400" dirty="0" smtClean="0">
                <a:solidFill>
                  <a:srgbClr val="002060"/>
                </a:solidFill>
                <a:latin typeface="Times New Roman" panose="02020603050405020304" pitchFamily="18" charset="0"/>
                <a:cs typeface="Times New Roman" panose="02020603050405020304" pitchFamily="18" charset="0"/>
              </a:rPr>
              <a:t>Комплаенс-қызмет  оқу орнындағы негізгі іс-шаралар барысынан хабардар болып отыруы тиіс. Сондықтан оларды негізгі чаттарға қосу қажеттілігі бар.</a:t>
            </a:r>
            <a:endParaRPr lang="kk-KZ" sz="2400" dirty="0">
              <a:solidFill>
                <a:srgbClr val="002060"/>
              </a:solidFill>
              <a:latin typeface="Times New Roman" pitchFamily="18" charset="0"/>
              <a:cs typeface="Times New Roman" pitchFamily="18" charset="0"/>
            </a:endParaRPr>
          </a:p>
          <a:p>
            <a:pPr algn="just">
              <a:defRPr/>
            </a:pPr>
            <a:r>
              <a:rPr lang="kk-KZ" sz="2400" dirty="0">
                <a:solidFill>
                  <a:srgbClr val="002060"/>
                </a:solidFill>
                <a:latin typeface="Times New Roman" pitchFamily="18" charset="0"/>
                <a:cs typeface="Times New Roman" pitchFamily="18" charset="0"/>
              </a:rPr>
              <a:t>Құрылымдық бөлімдердегі қолданыстағы СМЖ құжаттарын қайта актуализациялау жұмыстары ұдайы жетілдіріп отыруды қажет етеді</a:t>
            </a:r>
            <a:r>
              <a:rPr lang="kk-KZ" sz="2400" dirty="0" smtClean="0">
                <a:solidFill>
                  <a:srgbClr val="002060"/>
                </a:solidFill>
                <a:latin typeface="Times New Roman" pitchFamily="18" charset="0"/>
                <a:cs typeface="Times New Roman" pitchFamily="18" charset="0"/>
              </a:rPr>
              <a:t>.</a:t>
            </a:r>
          </a:p>
          <a:p>
            <a:pPr algn="just">
              <a:defRPr/>
            </a:pPr>
            <a:r>
              <a:rPr lang="kk-KZ" sz="2400" dirty="0" smtClean="0">
                <a:solidFill>
                  <a:srgbClr val="002060"/>
                </a:solidFill>
                <a:latin typeface="Times New Roman" pitchFamily="18" charset="0"/>
                <a:cs typeface="Times New Roman" pitchFamily="18" charset="0"/>
              </a:rPr>
              <a:t>Сәйкессіздік актілерімен танысқан құрылымдық бөлім басшылары актіде көрсетілген мерзім ішінде кемшіліктерді </a:t>
            </a:r>
            <a:r>
              <a:rPr lang="ru-RU" sz="2400" dirty="0">
                <a:solidFill>
                  <a:srgbClr val="002060"/>
                </a:solidFill>
                <a:latin typeface="Times New Roman" pitchFamily="18" charset="0"/>
                <a:cs typeface="Times New Roman" pitchFamily="18" charset="0"/>
              </a:rPr>
              <a:t>(</a:t>
            </a:r>
            <a:r>
              <a:rPr lang="ru-RU" sz="2400" dirty="0" err="1">
                <a:solidFill>
                  <a:srgbClr val="002060"/>
                </a:solidFill>
                <a:latin typeface="Times New Roman" pitchFamily="18" charset="0"/>
                <a:cs typeface="Times New Roman" pitchFamily="18" charset="0"/>
              </a:rPr>
              <a:t>көлемді</a:t>
            </a:r>
            <a:r>
              <a:rPr lang="ru-RU" sz="2400" dirty="0">
                <a:solidFill>
                  <a:srgbClr val="002060"/>
                </a:solidFill>
                <a:latin typeface="Times New Roman" pitchFamily="18" charset="0"/>
                <a:cs typeface="Times New Roman" pitchFamily="18" charset="0"/>
              </a:rPr>
              <a:t> </a:t>
            </a:r>
            <a:r>
              <a:rPr lang="ru-RU" sz="2400" dirty="0" err="1">
                <a:solidFill>
                  <a:srgbClr val="002060"/>
                </a:solidFill>
                <a:latin typeface="Times New Roman" pitchFamily="18" charset="0"/>
                <a:cs typeface="Times New Roman" pitchFamily="18" charset="0"/>
              </a:rPr>
              <a:t>материалдық</a:t>
            </a:r>
            <a:r>
              <a:rPr lang="ru-RU" sz="2400" dirty="0">
                <a:solidFill>
                  <a:srgbClr val="002060"/>
                </a:solidFill>
                <a:latin typeface="Times New Roman" pitchFamily="18" charset="0"/>
                <a:cs typeface="Times New Roman" pitchFamily="18" charset="0"/>
              </a:rPr>
              <a:t> </a:t>
            </a:r>
            <a:r>
              <a:rPr lang="kk-KZ" sz="2400" dirty="0">
                <a:solidFill>
                  <a:srgbClr val="002060"/>
                </a:solidFill>
                <a:latin typeface="Times New Roman" pitchFamily="18" charset="0"/>
                <a:cs typeface="Times New Roman" pitchFamily="18" charset="0"/>
              </a:rPr>
              <a:t>ресурстарды қажет ететіндерден </a:t>
            </a:r>
            <a:r>
              <a:rPr lang="kk-KZ" sz="2400" dirty="0" smtClean="0">
                <a:solidFill>
                  <a:srgbClr val="002060"/>
                </a:solidFill>
                <a:latin typeface="Times New Roman" pitchFamily="18" charset="0"/>
                <a:cs typeface="Times New Roman" pitchFamily="18" charset="0"/>
              </a:rPr>
              <a:t>басқасын) жоюға міндетті. Алайда, 1-2 ай мерзім өтсе де, өз функционалды міндеттеріне немқұрайды қарайтыны анықталған ҚБ басшыларына ресми ескерту жасау қажеттілігі бар.</a:t>
            </a:r>
            <a:endParaRPr lang="kk-KZ" sz="2400" dirty="0">
              <a:solidFill>
                <a:srgbClr val="002060"/>
              </a:solidFill>
              <a:latin typeface="Times New Roman" pitchFamily="18" charset="0"/>
              <a:cs typeface="Times New Roman" pitchFamily="18" charset="0"/>
            </a:endParaRPr>
          </a:p>
          <a:p>
            <a:endParaRPr lang="ru-RU" sz="2400" dirty="0">
              <a:solidFill>
                <a:srgbClr val="002060"/>
              </a:solidFill>
              <a:latin typeface="Times New Roman" panose="02020603050405020304" pitchFamily="18" charset="0"/>
              <a:cs typeface="Times New Roman" panose="02020603050405020304" pitchFamily="18" charset="0"/>
            </a:endParaRPr>
          </a:p>
          <a:p>
            <a:pPr>
              <a:defRPr/>
            </a:pPr>
            <a:endParaRPr lang="ru-RU" sz="2400" dirty="0">
              <a:solidFill>
                <a:srgbClr val="002060"/>
              </a:solidFill>
              <a:latin typeface="Times New Roman" panose="02020603050405020304" pitchFamily="18" charset="0"/>
              <a:cs typeface="Times New Roman" panose="02020603050405020304" pitchFamily="18" charset="0"/>
            </a:endParaRPr>
          </a:p>
          <a:p>
            <a:pPr>
              <a:defRPr/>
            </a:pPr>
            <a:endParaRPr lang="kk-KZ" sz="2400" dirty="0">
              <a:solidFill>
                <a:srgbClr val="002060"/>
              </a:solidFill>
              <a:latin typeface="Times New Roman" panose="02020603050405020304" pitchFamily="18" charset="0"/>
              <a:cs typeface="Times New Roman" panose="02020603050405020304" pitchFamily="18" charset="0"/>
            </a:endParaRPr>
          </a:p>
          <a:p>
            <a:pPr>
              <a:defRPr/>
            </a:pPr>
            <a:endParaRPr lang="ru-RU" sz="2400" dirty="0">
              <a:solidFill>
                <a:srgbClr val="002060"/>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524000" y="0"/>
            <a:ext cx="9144000" cy="400050"/>
          </a:xfrm>
          <a:prstGeom prst="rect">
            <a:avLst/>
          </a:prstGeom>
          <a:solidFill>
            <a:schemeClr val="tx2">
              <a:lumMod val="20000"/>
              <a:lumOff val="80000"/>
            </a:schemeClr>
          </a:solidFill>
        </p:spPr>
        <p:txBody>
          <a:bodyPr>
            <a:spAutoFit/>
          </a:bodyPr>
          <a:lstStyle/>
          <a:p>
            <a:pPr algn="ctr">
              <a:defRPr/>
            </a:pPr>
            <a:r>
              <a:rPr lang="kk-KZ" altLang="ru-RU" sz="2000" b="1" dirty="0">
                <a:solidFill>
                  <a:srgbClr val="002060"/>
                </a:solidFill>
                <a:latin typeface="Times New Roman" panose="02020603050405020304" pitchFamily="18" charset="0"/>
                <a:cs typeface="Times New Roman" panose="02020603050405020304" pitchFamily="18" charset="0"/>
              </a:rPr>
              <a:t>Жақсарту ұсыныстары </a:t>
            </a:r>
            <a:endParaRPr lang="kk-KZ"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8334585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F0EFDBE0-9D98-42C6-91FC-90A6262D5DE8}" type="slidenum">
              <a:rPr lang="tr-TR" altLang="ru-RU">
                <a:solidFill>
                  <a:srgbClr val="898989"/>
                </a:solidFill>
              </a:rPr>
              <a:pPr/>
              <a:t>48</a:t>
            </a:fld>
            <a:endParaRPr lang="tr-TR" altLang="ru-RU">
              <a:solidFill>
                <a:srgbClr val="898989"/>
              </a:solidFill>
            </a:endParaRPr>
          </a:p>
        </p:txBody>
      </p:sp>
      <p:sp>
        <p:nvSpPr>
          <p:cNvPr id="7" name="矩形 11">
            <a:extLst/>
          </p:cNvPr>
          <p:cNvSpPr/>
          <p:nvPr/>
        </p:nvSpPr>
        <p:spPr bwMode="auto">
          <a:xfrm>
            <a:off x="1791453" y="0"/>
            <a:ext cx="8588375" cy="546100"/>
          </a:xfrm>
          <a:prstGeom prst="rect">
            <a:avLst/>
          </a:prstGeom>
          <a:solidFill>
            <a:schemeClr val="accent1">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lgn="ctr">
              <a:defRPr/>
            </a:pPr>
            <a:r>
              <a:rPr lang="kk-KZ" b="1" dirty="0" smtClean="0">
                <a:solidFill>
                  <a:srgbClr val="002060"/>
                </a:solidFill>
                <a:latin typeface="Times New Roman" pitchFamily="18" charset="0"/>
                <a:cs typeface="Times New Roman" pitchFamily="18" charset="0"/>
              </a:rPr>
              <a:t>Шешім жобасы</a:t>
            </a:r>
            <a:endParaRPr lang="ru-RU" altLang="ru-RU" b="1" dirty="0">
              <a:solidFill>
                <a:srgbClr val="002060"/>
              </a:solidFill>
            </a:endParaRPr>
          </a:p>
        </p:txBody>
      </p:sp>
      <p:sp>
        <p:nvSpPr>
          <p:cNvPr id="8" name="Прямоугольник 7"/>
          <p:cNvSpPr/>
          <p:nvPr/>
        </p:nvSpPr>
        <p:spPr>
          <a:xfrm>
            <a:off x="1038686" y="596721"/>
            <a:ext cx="10093911" cy="61247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342900" indent="-342900" algn="just">
              <a:buFontTx/>
              <a:buAutoNum type="arabicPeriod"/>
              <a:defRPr/>
            </a:pPr>
            <a:r>
              <a:rPr lang="kk-KZ" altLang="ru-RU" sz="2800" dirty="0">
                <a:solidFill>
                  <a:srgbClr val="002060"/>
                </a:solidFill>
                <a:latin typeface="Times New Roman" panose="02020603050405020304" pitchFamily="18" charset="0"/>
                <a:cs typeface="Times New Roman" panose="02020603050405020304" pitchFamily="18" charset="0"/>
              </a:rPr>
              <a:t>Ішкі аудит барысында анықталған, бірақ жойылмаған сәйкессіздіктер бойынша тиісті құрылым басшыларына шара </a:t>
            </a:r>
            <a:r>
              <a:rPr lang="kk-KZ" altLang="ru-RU" sz="2800" dirty="0" smtClean="0">
                <a:solidFill>
                  <a:srgbClr val="002060"/>
                </a:solidFill>
                <a:latin typeface="Times New Roman" panose="02020603050405020304" pitchFamily="18" charset="0"/>
                <a:cs typeface="Times New Roman" panose="02020603050405020304" pitchFamily="18" charset="0"/>
              </a:rPr>
              <a:t>қолданылсын </a:t>
            </a:r>
            <a:r>
              <a:rPr lang="kk-KZ" sz="2800" i="1" dirty="0">
                <a:solidFill>
                  <a:srgbClr val="002060"/>
                </a:solidFill>
                <a:latin typeface="Times New Roman" panose="02020603050405020304" pitchFamily="18" charset="0"/>
                <a:cs typeface="Times New Roman" panose="02020603050405020304" pitchFamily="18" charset="0"/>
              </a:rPr>
              <a:t>(Жауапты:</a:t>
            </a:r>
            <a:r>
              <a:rPr lang="kk-KZ" sz="2800" dirty="0">
                <a:solidFill>
                  <a:srgbClr val="002060"/>
                </a:solidFill>
                <a:latin typeface="Times New Roman" panose="02020603050405020304" pitchFamily="18" charset="0"/>
                <a:cs typeface="Times New Roman" panose="02020603050405020304" pitchFamily="18" charset="0"/>
              </a:rPr>
              <a:t> </a:t>
            </a:r>
            <a:r>
              <a:rPr lang="kk-KZ" sz="2800" i="1" dirty="0">
                <a:solidFill>
                  <a:srgbClr val="002060"/>
                </a:solidFill>
                <a:latin typeface="Times New Roman" panose="02020603050405020304" pitchFamily="18" charset="0"/>
                <a:cs typeface="Times New Roman" panose="02020603050405020304" pitchFamily="18" charset="0"/>
              </a:rPr>
              <a:t>сала бойынша </a:t>
            </a:r>
            <a:r>
              <a:rPr lang="kk-KZ" sz="2800" i="1" dirty="0" smtClean="0">
                <a:solidFill>
                  <a:srgbClr val="002060"/>
                </a:solidFill>
                <a:latin typeface="Times New Roman" panose="02020603050405020304" pitchFamily="18" charset="0"/>
                <a:cs typeface="Times New Roman" panose="02020603050405020304" pitchFamily="18" charset="0"/>
              </a:rPr>
              <a:t>проректорлар. </a:t>
            </a:r>
            <a:r>
              <a:rPr lang="kk-KZ" sz="2800" i="1" dirty="0">
                <a:solidFill>
                  <a:srgbClr val="002060"/>
                </a:solidFill>
                <a:latin typeface="Times New Roman" panose="02020603050405020304" pitchFamily="18" charset="0"/>
                <a:cs typeface="Times New Roman" panose="02020603050405020304" pitchFamily="18" charset="0"/>
              </a:rPr>
              <a:t>Мерзімі – </a:t>
            </a:r>
            <a:r>
              <a:rPr lang="kk-KZ" sz="2800" i="1" dirty="0" smtClean="0">
                <a:solidFill>
                  <a:srgbClr val="002060"/>
                </a:solidFill>
                <a:latin typeface="Times New Roman" panose="02020603050405020304" pitchFamily="18" charset="0"/>
                <a:cs typeface="Times New Roman" panose="02020603050405020304" pitchFamily="18" charset="0"/>
              </a:rPr>
              <a:t>27 наурыз 2024 </a:t>
            </a:r>
            <a:r>
              <a:rPr lang="kk-KZ" sz="2800" i="1" dirty="0">
                <a:solidFill>
                  <a:srgbClr val="002060"/>
                </a:solidFill>
                <a:latin typeface="Times New Roman" panose="02020603050405020304" pitchFamily="18" charset="0"/>
                <a:cs typeface="Times New Roman" panose="02020603050405020304" pitchFamily="18" charset="0"/>
              </a:rPr>
              <a:t>ж</a:t>
            </a:r>
            <a:r>
              <a:rPr lang="kk-KZ" sz="2800" i="1" dirty="0" smtClean="0">
                <a:solidFill>
                  <a:srgbClr val="002060"/>
                </a:solidFill>
                <a:latin typeface="Times New Roman" panose="02020603050405020304" pitchFamily="18" charset="0"/>
                <a:cs typeface="Times New Roman" panose="02020603050405020304" pitchFamily="18" charset="0"/>
              </a:rPr>
              <a:t>.)</a:t>
            </a:r>
            <a:r>
              <a:rPr lang="kk-KZ" sz="2800" dirty="0" smtClean="0">
                <a:solidFill>
                  <a:srgbClr val="002060"/>
                </a:solidFill>
                <a:latin typeface="Times New Roman" panose="02020603050405020304" pitchFamily="18" charset="0"/>
                <a:cs typeface="Times New Roman" panose="02020603050405020304" pitchFamily="18" charset="0"/>
              </a:rPr>
              <a:t>.</a:t>
            </a:r>
          </a:p>
          <a:p>
            <a:pPr marL="342900" indent="-342900" algn="just">
              <a:buFontTx/>
              <a:buAutoNum type="arabicPeriod"/>
              <a:defRPr/>
            </a:pPr>
            <a:r>
              <a:rPr lang="kk-KZ" altLang="ru-RU" sz="2800" dirty="0">
                <a:solidFill>
                  <a:srgbClr val="002060"/>
                </a:solidFill>
                <a:latin typeface="Times New Roman" panose="02020603050405020304" pitchFamily="18" charset="0"/>
                <a:cs typeface="Times New Roman" panose="02020603050405020304" pitchFamily="18" charset="0"/>
              </a:rPr>
              <a:t>Ішкі аудит барысында анықталған, бірақ </a:t>
            </a:r>
            <a:r>
              <a:rPr lang="kk-KZ" altLang="ru-RU" sz="2800" dirty="0" smtClean="0">
                <a:solidFill>
                  <a:srgbClr val="002060"/>
                </a:solidFill>
                <a:latin typeface="Times New Roman" panose="02020603050405020304" pitchFamily="18" charset="0"/>
                <a:cs typeface="Times New Roman" panose="02020603050405020304" pitchFamily="18" charset="0"/>
              </a:rPr>
              <a:t>жойылмаған </a:t>
            </a:r>
            <a:r>
              <a:rPr lang="kk-KZ" altLang="ru-RU" sz="2800" dirty="0">
                <a:solidFill>
                  <a:srgbClr val="002060"/>
                </a:solidFill>
                <a:latin typeface="Times New Roman" panose="02020603050405020304" pitchFamily="18" charset="0"/>
                <a:cs typeface="Times New Roman" panose="02020603050405020304" pitchFamily="18" charset="0"/>
              </a:rPr>
              <a:t>сәйкессіздіктер бойынша </a:t>
            </a:r>
            <a:r>
              <a:rPr lang="kk-KZ" altLang="ru-RU" sz="2800" dirty="0" smtClean="0">
                <a:solidFill>
                  <a:srgbClr val="002060"/>
                </a:solidFill>
                <a:latin typeface="Times New Roman" panose="02020603050405020304" pitchFamily="18" charset="0"/>
                <a:cs typeface="Times New Roman" panose="02020603050405020304" pitchFamily="18" charset="0"/>
              </a:rPr>
              <a:t>жауапты тұлғаларға қолданылған іс-шаралар туралы сапа бойынша басшылық өкілі, </a:t>
            </a:r>
            <a:r>
              <a:rPr lang="kk-KZ" sz="2800" dirty="0">
                <a:solidFill>
                  <a:srgbClr val="002060"/>
                </a:solidFill>
                <a:latin typeface="Times New Roman" panose="02020603050405020304" pitchFamily="18" charset="0"/>
                <a:cs typeface="Times New Roman" panose="02020603050405020304" pitchFamily="18" charset="0"/>
              </a:rPr>
              <a:t>Басқарма мүшесі - стратегиялық даму және интернационалдандыру жөніндегі проректор </a:t>
            </a:r>
            <a:r>
              <a:rPr lang="kk-KZ" sz="2800" dirty="0" smtClean="0">
                <a:solidFill>
                  <a:srgbClr val="002060"/>
                </a:solidFill>
                <a:latin typeface="Times New Roman" panose="02020603050405020304" pitchFamily="18" charset="0"/>
                <a:cs typeface="Times New Roman" panose="02020603050405020304" pitchFamily="18" charset="0"/>
              </a:rPr>
              <a:t>Ш.Есимоваға тиісті ақпарат өткізілсін </a:t>
            </a:r>
            <a:r>
              <a:rPr lang="kk-KZ" sz="2800" i="1" dirty="0" smtClean="0">
                <a:solidFill>
                  <a:srgbClr val="002060"/>
                </a:solidFill>
                <a:latin typeface="Times New Roman" panose="02020603050405020304" pitchFamily="18" charset="0"/>
                <a:cs typeface="Times New Roman" panose="02020603050405020304" pitchFamily="18" charset="0"/>
              </a:rPr>
              <a:t>(</a:t>
            </a:r>
            <a:r>
              <a:rPr lang="kk-KZ" sz="2800" i="1" dirty="0">
                <a:solidFill>
                  <a:srgbClr val="002060"/>
                </a:solidFill>
                <a:latin typeface="Times New Roman" panose="02020603050405020304" pitchFamily="18" charset="0"/>
                <a:cs typeface="Times New Roman" panose="02020603050405020304" pitchFamily="18" charset="0"/>
              </a:rPr>
              <a:t>Жауапты:</a:t>
            </a:r>
            <a:r>
              <a:rPr lang="kk-KZ" sz="2800" dirty="0">
                <a:solidFill>
                  <a:srgbClr val="002060"/>
                </a:solidFill>
                <a:latin typeface="Times New Roman" panose="02020603050405020304" pitchFamily="18" charset="0"/>
                <a:cs typeface="Times New Roman" panose="02020603050405020304" pitchFamily="18" charset="0"/>
              </a:rPr>
              <a:t> </a:t>
            </a:r>
            <a:r>
              <a:rPr lang="kk-KZ" sz="2800" i="1" dirty="0">
                <a:solidFill>
                  <a:srgbClr val="002060"/>
                </a:solidFill>
                <a:latin typeface="Times New Roman" panose="02020603050405020304" pitchFamily="18" charset="0"/>
                <a:cs typeface="Times New Roman" panose="02020603050405020304" pitchFamily="18" charset="0"/>
              </a:rPr>
              <a:t>сала бойынша проректорлар. Мерзімі – </a:t>
            </a:r>
            <a:r>
              <a:rPr lang="kk-KZ" sz="2800" i="1" dirty="0" smtClean="0">
                <a:solidFill>
                  <a:srgbClr val="002060"/>
                </a:solidFill>
                <a:latin typeface="Times New Roman" panose="02020603050405020304" pitchFamily="18" charset="0"/>
                <a:cs typeface="Times New Roman" panose="02020603050405020304" pitchFamily="18" charset="0"/>
              </a:rPr>
              <a:t>29 </a:t>
            </a:r>
            <a:r>
              <a:rPr lang="kk-KZ" sz="2800" i="1" dirty="0">
                <a:solidFill>
                  <a:srgbClr val="002060"/>
                </a:solidFill>
                <a:latin typeface="Times New Roman" panose="02020603050405020304" pitchFamily="18" charset="0"/>
                <a:cs typeface="Times New Roman" panose="02020603050405020304" pitchFamily="18" charset="0"/>
              </a:rPr>
              <a:t>наурыз 2024 ж</a:t>
            </a:r>
            <a:r>
              <a:rPr lang="kk-KZ" sz="2800" i="1" dirty="0" smtClean="0">
                <a:solidFill>
                  <a:srgbClr val="002060"/>
                </a:solidFill>
                <a:latin typeface="Times New Roman" panose="02020603050405020304" pitchFamily="18" charset="0"/>
                <a:cs typeface="Times New Roman" panose="02020603050405020304" pitchFamily="18" charset="0"/>
              </a:rPr>
              <a:t>.)</a:t>
            </a:r>
            <a:r>
              <a:rPr lang="kk-KZ" sz="2800" dirty="0" smtClean="0">
                <a:solidFill>
                  <a:srgbClr val="002060"/>
                </a:solidFill>
                <a:latin typeface="Times New Roman" panose="02020603050405020304" pitchFamily="18" charset="0"/>
                <a:cs typeface="Times New Roman" panose="02020603050405020304" pitchFamily="18" charset="0"/>
              </a:rPr>
              <a:t>.</a:t>
            </a:r>
          </a:p>
          <a:p>
            <a:pPr marL="342900" indent="-342900" algn="just">
              <a:buFontTx/>
              <a:buAutoNum type="arabicPeriod"/>
              <a:defRPr/>
            </a:pPr>
            <a:r>
              <a:rPr lang="kk-KZ" sz="2800" dirty="0" smtClean="0">
                <a:solidFill>
                  <a:srgbClr val="002060"/>
                </a:solidFill>
                <a:latin typeface="Times New Roman" panose="02020603050405020304" pitchFamily="18" charset="0"/>
                <a:cs typeface="Times New Roman" panose="02020603050405020304" pitchFamily="18" charset="0"/>
              </a:rPr>
              <a:t>Кезекті кешенді ішкі аудит 2024 жылдың қыркүйек айында ұйымдастырылсын</a:t>
            </a:r>
            <a:r>
              <a:rPr lang="kk-KZ" sz="2800" i="1" dirty="0" smtClean="0">
                <a:solidFill>
                  <a:srgbClr val="002060"/>
                </a:solidFill>
                <a:latin typeface="Times New Roman" panose="02020603050405020304" pitchFamily="18" charset="0"/>
                <a:cs typeface="Times New Roman" panose="02020603050405020304" pitchFamily="18" charset="0"/>
              </a:rPr>
              <a:t> </a:t>
            </a:r>
            <a:r>
              <a:rPr lang="kk-KZ" sz="2800" i="1" dirty="0">
                <a:solidFill>
                  <a:srgbClr val="002060"/>
                </a:solidFill>
                <a:latin typeface="Times New Roman" panose="02020603050405020304" pitchFamily="18" charset="0"/>
                <a:cs typeface="Times New Roman" panose="02020603050405020304" pitchFamily="18" charset="0"/>
              </a:rPr>
              <a:t>(Жауапты: Стратегиялық даму жөніндегі басқарма басшысы </a:t>
            </a:r>
            <a:r>
              <a:rPr lang="kk-KZ" sz="2800" i="1" dirty="0" smtClean="0">
                <a:solidFill>
                  <a:srgbClr val="002060"/>
                </a:solidFill>
                <a:latin typeface="Times New Roman" panose="02020603050405020304" pitchFamily="18" charset="0"/>
                <a:cs typeface="Times New Roman" panose="02020603050405020304" pitchFamily="18" charset="0"/>
              </a:rPr>
              <a:t>Ж.Дарибаев).</a:t>
            </a:r>
            <a:endParaRPr lang="kk-KZ"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78889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9B65E492-C113-D142-1A84-EC95684D21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49" y="94911"/>
            <a:ext cx="973538" cy="250267"/>
          </a:xfrm>
          <a:prstGeom prst="rect">
            <a:avLst/>
          </a:prstGeom>
        </p:spPr>
      </p:pic>
      <p:sp>
        <p:nvSpPr>
          <p:cNvPr id="7" name="Заголовок 1"/>
          <p:cNvSpPr txBox="1">
            <a:spLocks/>
          </p:cNvSpPr>
          <p:nvPr/>
        </p:nvSpPr>
        <p:spPr>
          <a:xfrm>
            <a:off x="2821249" y="2760957"/>
            <a:ext cx="7703599" cy="87001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ct val="0"/>
              </a:spcAft>
              <a:buClr>
                <a:srgbClr val="FFFFFF"/>
              </a:buClr>
              <a:buFont typeface="Roboto Condensed"/>
              <a:buNone/>
            </a:pPr>
            <a:r>
              <a:rPr lang="kk-KZ" sz="4800" b="1" dirty="0" smtClean="0">
                <a:solidFill>
                  <a:schemeClr val="accent1"/>
                </a:solidFill>
                <a:latin typeface="Times New Roman" pitchFamily="18" charset="0"/>
                <a:ea typeface="Roboto Condensed"/>
                <a:cs typeface="Times New Roman" pitchFamily="18" charset="0"/>
                <a:sym typeface="Roboto Condensed"/>
              </a:rPr>
              <a:t>Назарларыңызға рахмет!</a:t>
            </a:r>
            <a:endParaRPr lang="ru-RU" sz="4800" b="1" dirty="0" smtClean="0">
              <a:solidFill>
                <a:schemeClr val="accent1"/>
              </a:solidFill>
              <a:latin typeface="Times New Roman" pitchFamily="18" charset="0"/>
              <a:ea typeface="Roboto Condensed"/>
              <a:cs typeface="Times New Roman" pitchFamily="18" charset="0"/>
              <a:sym typeface="Roboto Condensed"/>
            </a:endParaRPr>
          </a:p>
        </p:txBody>
      </p:sp>
      <p:pic>
        <p:nvPicPr>
          <p:cNvPr id="8" name="Resim 5"/>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64982" y="1156063"/>
            <a:ext cx="2143125" cy="4762500"/>
          </a:xfrm>
          <a:prstGeom prst="rect">
            <a:avLst/>
          </a:prstGeom>
        </p:spPr>
      </p:pic>
    </p:spTree>
    <p:extLst>
      <p:ext uri="{BB962C8B-B14F-4D97-AF65-F5344CB8AC3E}">
        <p14:creationId xmlns:p14="http://schemas.microsoft.com/office/powerpoint/2010/main" val="4274281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7736" y="357898"/>
            <a:ext cx="4528993" cy="1015663"/>
          </a:xfrm>
          <a:prstGeom prst="rect">
            <a:avLst/>
          </a:prstGeom>
        </p:spPr>
        <p:txBody>
          <a:bodyPr wrap="square">
            <a:spAutoFit/>
          </a:bodyPr>
          <a:lstStyle/>
          <a:p>
            <a:pPr indent="1350645" algn="just">
              <a:spcAft>
                <a:spcPts val="0"/>
              </a:spcAft>
            </a:pPr>
            <a:r>
              <a:rPr lang="en-US" b="1" u="sng" dirty="0">
                <a:solidFill>
                  <a:srgbClr val="FF0000"/>
                </a:solidFill>
                <a:latin typeface="Times New Roman" panose="02020603050405020304" pitchFamily="18" charset="0"/>
                <a:ea typeface="Times New Roman" panose="02020603050405020304" pitchFamily="18" charset="0"/>
              </a:rPr>
              <a:t>I </a:t>
            </a:r>
            <a:r>
              <a:rPr lang="kk-KZ" b="1" u="sng" dirty="0">
                <a:solidFill>
                  <a:srgbClr val="FF0000"/>
                </a:solidFill>
                <a:latin typeface="Times New Roman" panose="02020603050405020304" pitchFamily="18" charset="0"/>
                <a:ea typeface="Times New Roman" panose="02020603050405020304" pitchFamily="18" charset="0"/>
              </a:rPr>
              <a:t>этап: </a:t>
            </a:r>
            <a:r>
              <a:rPr lang="kk-KZ" b="1" u="sng" dirty="0" smtClean="0">
                <a:solidFill>
                  <a:srgbClr val="FF0000"/>
                </a:solidFill>
                <a:latin typeface="Times New Roman" panose="02020603050405020304" pitchFamily="18" charset="0"/>
                <a:ea typeface="Times New Roman" panose="02020603050405020304" pitchFamily="18" charset="0"/>
              </a:rPr>
              <a:t>8.01</a:t>
            </a:r>
            <a:r>
              <a:rPr lang="en-US" b="1" u="sng" dirty="0" smtClean="0">
                <a:solidFill>
                  <a:srgbClr val="FF0000"/>
                </a:solidFill>
                <a:latin typeface="Times New Roman" panose="02020603050405020304" pitchFamily="18" charset="0"/>
                <a:ea typeface="Times New Roman" panose="02020603050405020304" pitchFamily="18" charset="0"/>
              </a:rPr>
              <a:t> </a:t>
            </a:r>
            <a:r>
              <a:rPr lang="kk-KZ" b="1" u="sng" dirty="0" smtClean="0">
                <a:solidFill>
                  <a:srgbClr val="FF0000"/>
                </a:solidFill>
                <a:latin typeface="Times New Roman" panose="02020603050405020304" pitchFamily="18" charset="0"/>
                <a:ea typeface="Times New Roman" panose="02020603050405020304" pitchFamily="18" charset="0"/>
              </a:rPr>
              <a:t>÷</a:t>
            </a:r>
            <a:r>
              <a:rPr lang="en-US" b="1" u="sng" dirty="0" smtClean="0">
                <a:solidFill>
                  <a:srgbClr val="FF0000"/>
                </a:solidFill>
                <a:latin typeface="Times New Roman" panose="02020603050405020304" pitchFamily="18" charset="0"/>
                <a:ea typeface="Times New Roman" panose="02020603050405020304" pitchFamily="18" charset="0"/>
              </a:rPr>
              <a:t> </a:t>
            </a:r>
            <a:r>
              <a:rPr lang="kk-KZ" b="1" u="sng" dirty="0" smtClean="0">
                <a:solidFill>
                  <a:srgbClr val="FF0000"/>
                </a:solidFill>
                <a:latin typeface="Times New Roman" panose="02020603050405020304" pitchFamily="18" charset="0"/>
                <a:ea typeface="Times New Roman" panose="02020603050405020304" pitchFamily="18" charset="0"/>
              </a:rPr>
              <a:t>11.01.2024 </a:t>
            </a:r>
            <a:r>
              <a:rPr lang="kk-KZ" b="1" u="sng" dirty="0">
                <a:solidFill>
                  <a:srgbClr val="FF0000"/>
                </a:solidFill>
                <a:latin typeface="Times New Roman" panose="02020603050405020304" pitchFamily="18" charset="0"/>
                <a:ea typeface="Times New Roman" panose="02020603050405020304" pitchFamily="18" charset="0"/>
              </a:rPr>
              <a:t>г</a:t>
            </a:r>
            <a:r>
              <a:rPr lang="kk-KZ" b="1" u="sng" dirty="0" smtClean="0">
                <a:solidFill>
                  <a:srgbClr val="FF0000"/>
                </a:solidFill>
                <a:latin typeface="Times New Roman" panose="02020603050405020304" pitchFamily="18" charset="0"/>
                <a:ea typeface="Times New Roman" panose="02020603050405020304" pitchFamily="18" charset="0"/>
              </a:rPr>
              <a:t>.</a:t>
            </a:r>
            <a:endParaRPr lang="en-US" b="1" u="sng" dirty="0" smtClean="0">
              <a:solidFill>
                <a:srgbClr val="FF0000"/>
              </a:solidFill>
              <a:latin typeface="Times New Roman" panose="02020603050405020304" pitchFamily="18" charset="0"/>
              <a:ea typeface="Times New Roman" panose="02020603050405020304" pitchFamily="18" charset="0"/>
            </a:endParaRPr>
          </a:p>
          <a:p>
            <a:pPr indent="1350645" algn="just">
              <a:spcAft>
                <a:spcPts val="0"/>
              </a:spcAft>
            </a:pPr>
            <a:endParaRPr lang="en-US" sz="1200" b="1" u="sng" dirty="0">
              <a:solidFill>
                <a:srgbClr val="FF0000"/>
              </a:solidFill>
              <a:latin typeface="Times New Roman" panose="02020603050405020304" pitchFamily="18" charset="0"/>
              <a:ea typeface="Times New Roman" panose="02020603050405020304" pitchFamily="18" charset="0"/>
            </a:endParaRPr>
          </a:p>
          <a:p>
            <a:pPr indent="1350645" algn="just">
              <a:spcAft>
                <a:spcPts val="0"/>
              </a:spcAft>
            </a:pPr>
            <a:endParaRPr lang="ru-RU" sz="1200" dirty="0">
              <a:solidFill>
                <a:srgbClr val="FF0000"/>
              </a:solidFill>
              <a:latin typeface="Times New Roman" panose="02020603050405020304" pitchFamily="18" charset="0"/>
              <a:ea typeface="Times New Roman" panose="02020603050405020304" pitchFamily="18" charset="0"/>
            </a:endParaRPr>
          </a:p>
          <a:p>
            <a:pPr indent="1350645" algn="just">
              <a:spcAft>
                <a:spcPts val="0"/>
              </a:spcAft>
            </a:pPr>
            <a:r>
              <a:rPr lang="en-US" b="1" u="sng" dirty="0">
                <a:solidFill>
                  <a:srgbClr val="FF0000"/>
                </a:solidFill>
                <a:latin typeface="Times New Roman" panose="02020603050405020304" pitchFamily="18" charset="0"/>
                <a:ea typeface="Times New Roman" panose="02020603050405020304" pitchFamily="18" charset="0"/>
              </a:rPr>
              <a:t>II </a:t>
            </a:r>
            <a:r>
              <a:rPr lang="kk-KZ" b="1" u="sng" dirty="0">
                <a:solidFill>
                  <a:srgbClr val="FF0000"/>
                </a:solidFill>
                <a:latin typeface="Times New Roman" panose="02020603050405020304" pitchFamily="18" charset="0"/>
                <a:ea typeface="Times New Roman" panose="02020603050405020304" pitchFamily="18" charset="0"/>
              </a:rPr>
              <a:t>этап: </a:t>
            </a:r>
            <a:r>
              <a:rPr lang="kk-KZ" b="1" u="sng" dirty="0" smtClean="0">
                <a:solidFill>
                  <a:srgbClr val="FF0000"/>
                </a:solidFill>
                <a:latin typeface="Times New Roman" panose="02020603050405020304" pitchFamily="18" charset="0"/>
                <a:ea typeface="Times New Roman" panose="02020603050405020304" pitchFamily="18" charset="0"/>
              </a:rPr>
              <a:t>05.02 </a:t>
            </a:r>
            <a:r>
              <a:rPr lang="kk-KZ" b="1" u="sng" dirty="0">
                <a:solidFill>
                  <a:srgbClr val="FF0000"/>
                </a:solidFill>
                <a:latin typeface="Times New Roman" panose="02020603050405020304" pitchFamily="18" charset="0"/>
                <a:ea typeface="Times New Roman" panose="02020603050405020304" pitchFamily="18" charset="0"/>
              </a:rPr>
              <a:t>÷ </a:t>
            </a:r>
            <a:r>
              <a:rPr lang="en-US" b="1" u="sng" dirty="0" smtClean="0">
                <a:solidFill>
                  <a:srgbClr val="FF0000"/>
                </a:solidFill>
                <a:latin typeface="Times New Roman" panose="02020603050405020304" pitchFamily="18" charset="0"/>
                <a:ea typeface="Times New Roman" panose="02020603050405020304" pitchFamily="18" charset="0"/>
              </a:rPr>
              <a:t> </a:t>
            </a:r>
            <a:r>
              <a:rPr lang="kk-KZ" b="1" u="sng" dirty="0" smtClean="0">
                <a:solidFill>
                  <a:srgbClr val="FF0000"/>
                </a:solidFill>
                <a:latin typeface="Times New Roman" panose="02020603050405020304" pitchFamily="18" charset="0"/>
                <a:ea typeface="Times New Roman" panose="02020603050405020304" pitchFamily="18" charset="0"/>
              </a:rPr>
              <a:t>09.02.2024 </a:t>
            </a:r>
            <a:r>
              <a:rPr lang="kk-KZ" b="1" u="sng" dirty="0">
                <a:solidFill>
                  <a:srgbClr val="FF0000"/>
                </a:solidFill>
                <a:latin typeface="Times New Roman" panose="02020603050405020304" pitchFamily="18" charset="0"/>
                <a:ea typeface="Times New Roman" panose="02020603050405020304" pitchFamily="18" charset="0"/>
              </a:rPr>
              <a:t>г.</a:t>
            </a:r>
            <a:endParaRPr lang="ru-RU" sz="1200" dirty="0">
              <a:solidFill>
                <a:srgbClr val="FF0000"/>
              </a:solidFill>
              <a:effectLst/>
              <a:latin typeface="Times New Roman" panose="02020603050405020304" pitchFamily="18" charset="0"/>
              <a:ea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473113117"/>
              </p:ext>
            </p:extLst>
          </p:nvPr>
        </p:nvGraphicFramePr>
        <p:xfrm>
          <a:off x="5916868" y="68485"/>
          <a:ext cx="5933440" cy="6736080"/>
        </p:xfrm>
        <a:graphic>
          <a:graphicData uri="http://schemas.openxmlformats.org/drawingml/2006/table">
            <a:tbl>
              <a:tblPr firstRow="1" firstCol="1" bandRow="1">
                <a:tableStyleId>{5C22544A-7EE6-4342-B048-85BDC9FD1C3A}</a:tableStyleId>
              </a:tblPr>
              <a:tblGrid>
                <a:gridCol w="2605694">
                  <a:extLst>
                    <a:ext uri="{9D8B030D-6E8A-4147-A177-3AD203B41FA5}">
                      <a16:colId xmlns:a16="http://schemas.microsoft.com/office/drawing/2014/main" val="2127689630"/>
                    </a:ext>
                  </a:extLst>
                </a:gridCol>
                <a:gridCol w="3327746">
                  <a:extLst>
                    <a:ext uri="{9D8B030D-6E8A-4147-A177-3AD203B41FA5}">
                      <a16:colId xmlns:a16="http://schemas.microsoft.com/office/drawing/2014/main" val="263958419"/>
                    </a:ext>
                  </a:extLst>
                </a:gridCol>
              </a:tblGrid>
              <a:tr h="0">
                <a:tc gridSpan="2">
                  <a:txBody>
                    <a:bodyPr/>
                    <a:lstStyle/>
                    <a:p>
                      <a:pPr indent="228600" algn="ctr">
                        <a:spcAft>
                          <a:spcPts val="0"/>
                        </a:spcAft>
                      </a:pPr>
                      <a:r>
                        <a:rPr lang="ru-RU" sz="1700">
                          <a:effectLst/>
                        </a:rPr>
                        <a:t>Стандарты и критерии проверки и контроля аудиторс</a:t>
                      </a:r>
                      <a:r>
                        <a:rPr lang="kk-KZ" sz="1700">
                          <a:effectLst/>
                        </a:rPr>
                        <a:t>ких групп</a:t>
                      </a:r>
                      <a:endParaRPr lang="ru-RU" sz="17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ru-RU"/>
                    </a:p>
                  </a:txBody>
                  <a:tcPr/>
                </a:tc>
                <a:extLst>
                  <a:ext uri="{0D108BD9-81ED-4DB2-BD59-A6C34878D82A}">
                    <a16:rowId xmlns:a16="http://schemas.microsoft.com/office/drawing/2014/main" val="720670303"/>
                  </a:ext>
                </a:extLst>
              </a:tr>
              <a:tr h="0">
                <a:tc>
                  <a:txBody>
                    <a:bodyPr/>
                    <a:lstStyle/>
                    <a:p>
                      <a:pPr>
                        <a:spcAft>
                          <a:spcPts val="0"/>
                        </a:spcAft>
                      </a:pPr>
                      <a:r>
                        <a:rPr lang="ru-RU" sz="1700" b="0" dirty="0">
                          <a:solidFill>
                            <a:schemeClr val="tx1"/>
                          </a:solidFill>
                          <a:effectLst/>
                        </a:rPr>
                        <a:t>5.1.2 Ориентация на потребителя</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tabLst>
                          <a:tab pos="202565" algn="l"/>
                          <a:tab pos="295910" algn="l"/>
                        </a:tabLst>
                      </a:pPr>
                      <a:r>
                        <a:rPr lang="ru-RU" sz="1700">
                          <a:effectLst/>
                        </a:rPr>
                        <a:t>7.4 Информационный обмен</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62351165"/>
                  </a:ext>
                </a:extLst>
              </a:tr>
              <a:tr h="172085">
                <a:tc>
                  <a:txBody>
                    <a:bodyPr/>
                    <a:lstStyle/>
                    <a:p>
                      <a:pPr>
                        <a:spcAft>
                          <a:spcPts val="0"/>
                        </a:spcAft>
                      </a:pPr>
                      <a:r>
                        <a:rPr lang="ru-RU" sz="1700" b="0" dirty="0">
                          <a:solidFill>
                            <a:schemeClr val="tx1"/>
                          </a:solidFill>
                          <a:effectLst/>
                        </a:rPr>
                        <a:t>5.2.2 Доведение политики качества</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tabLst>
                          <a:tab pos="202565" algn="l"/>
                          <a:tab pos="295910" algn="l"/>
                        </a:tabLst>
                      </a:pPr>
                      <a:r>
                        <a:rPr lang="ru-RU" sz="1700">
                          <a:effectLst/>
                        </a:rPr>
                        <a:t>8.1	Операционное планирование и управление</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970757994"/>
                  </a:ext>
                </a:extLst>
              </a:tr>
              <a:tr h="0">
                <a:tc>
                  <a:txBody>
                    <a:bodyPr/>
                    <a:lstStyle/>
                    <a:p>
                      <a:pPr>
                        <a:spcAft>
                          <a:spcPts val="0"/>
                        </a:spcAft>
                        <a:tabLst>
                          <a:tab pos="111125" algn="l"/>
                        </a:tabLst>
                      </a:pPr>
                      <a:r>
                        <a:rPr lang="ru-RU" sz="1700" b="0" dirty="0">
                          <a:solidFill>
                            <a:schemeClr val="tx1"/>
                          </a:solidFill>
                          <a:effectLst/>
                        </a:rPr>
                        <a:t>6. Планирование</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tabLst>
                          <a:tab pos="202565" algn="l"/>
                          <a:tab pos="295910" algn="l"/>
                        </a:tabLst>
                      </a:pPr>
                      <a:r>
                        <a:rPr lang="ru-RU" sz="1700">
                          <a:effectLst/>
                        </a:rPr>
                        <a:t>8.5.2 Идентификация и прослеживаемость</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322455775"/>
                  </a:ext>
                </a:extLst>
              </a:tr>
              <a:tr h="0">
                <a:tc>
                  <a:txBody>
                    <a:bodyPr/>
                    <a:lstStyle/>
                    <a:p>
                      <a:pPr>
                        <a:spcAft>
                          <a:spcPts val="0"/>
                        </a:spcAft>
                        <a:tabLst>
                          <a:tab pos="292735" algn="l"/>
                        </a:tabLst>
                      </a:pPr>
                      <a:r>
                        <a:rPr lang="ru-RU" sz="1700" b="0" dirty="0">
                          <a:solidFill>
                            <a:schemeClr val="tx1"/>
                          </a:solidFill>
                          <a:effectLst/>
                        </a:rPr>
                        <a:t>6.1 Действия по рискам и возможностям</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tabLst>
                          <a:tab pos="202565" algn="l"/>
                          <a:tab pos="295910" algn="l"/>
                        </a:tabLst>
                      </a:pPr>
                      <a:r>
                        <a:rPr lang="ru-RU" sz="1700">
                          <a:effectLst/>
                        </a:rPr>
                        <a:t>8.5.6 Управление изменениями	</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853112738"/>
                  </a:ext>
                </a:extLst>
              </a:tr>
              <a:tr h="0">
                <a:tc>
                  <a:txBody>
                    <a:bodyPr/>
                    <a:lstStyle/>
                    <a:p>
                      <a:pPr>
                        <a:spcAft>
                          <a:spcPts val="0"/>
                        </a:spcAft>
                        <a:tabLst>
                          <a:tab pos="292735" algn="l"/>
                        </a:tabLst>
                      </a:pPr>
                      <a:r>
                        <a:rPr lang="ru-RU" sz="1700" b="0" dirty="0">
                          <a:solidFill>
                            <a:schemeClr val="tx1"/>
                          </a:solidFill>
                          <a:effectLst/>
                        </a:rPr>
                        <a:t>6.2 Цели качества и планирование их достижения</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dirty="0">
                          <a:effectLst/>
                        </a:rPr>
                        <a:t>8.6  Выпуск товаров и услуг</a:t>
                      </a:r>
                      <a:endParaRPr lang="ru-RU" sz="17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4542691"/>
                  </a:ext>
                </a:extLst>
              </a:tr>
              <a:tr h="44450">
                <a:tc>
                  <a:txBody>
                    <a:bodyPr/>
                    <a:lstStyle/>
                    <a:p>
                      <a:pPr>
                        <a:spcAft>
                          <a:spcPts val="0"/>
                        </a:spcAft>
                        <a:tabLst>
                          <a:tab pos="292735" algn="l"/>
                        </a:tabLst>
                      </a:pPr>
                      <a:r>
                        <a:rPr lang="ru-RU" sz="1700" b="0" dirty="0">
                          <a:solidFill>
                            <a:schemeClr val="tx1"/>
                          </a:solidFill>
                          <a:effectLst/>
                        </a:rPr>
                        <a:t>6.3 Планирование изменений</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tabLst>
                          <a:tab pos="202565" algn="l"/>
                        </a:tabLst>
                      </a:pPr>
                      <a:r>
                        <a:rPr lang="ru-RU" sz="1700">
                          <a:effectLst/>
                        </a:rPr>
                        <a:t>8.7	Управление несоответствующими результатами</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34226793"/>
                  </a:ext>
                </a:extLst>
              </a:tr>
              <a:tr h="0">
                <a:tc>
                  <a:txBody>
                    <a:bodyPr/>
                    <a:lstStyle/>
                    <a:p>
                      <a:pPr>
                        <a:spcAft>
                          <a:spcPts val="0"/>
                        </a:spcAft>
                        <a:tabLst>
                          <a:tab pos="292735" algn="l"/>
                        </a:tabLst>
                      </a:pPr>
                      <a:r>
                        <a:rPr lang="ru-RU" sz="1700" b="0" dirty="0">
                          <a:solidFill>
                            <a:schemeClr val="tx1"/>
                          </a:solidFill>
                          <a:effectLst/>
                        </a:rPr>
                        <a:t>7.Ресурсы</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tabLst>
                          <a:tab pos="292735" algn="l"/>
                        </a:tabLst>
                      </a:pPr>
                      <a:r>
                        <a:rPr lang="ru-RU" sz="1700">
                          <a:effectLst/>
                        </a:rPr>
                        <a:t>9. Оценивание показателей</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29263808"/>
                  </a:ext>
                </a:extLst>
              </a:tr>
              <a:tr h="0">
                <a:tc>
                  <a:txBody>
                    <a:bodyPr/>
                    <a:lstStyle/>
                    <a:p>
                      <a:pPr>
                        <a:spcAft>
                          <a:spcPts val="0"/>
                        </a:spcAft>
                        <a:tabLst>
                          <a:tab pos="292735" algn="l"/>
                        </a:tabLst>
                      </a:pPr>
                      <a:r>
                        <a:rPr lang="ru-RU" sz="1700" b="0" dirty="0">
                          <a:solidFill>
                            <a:schemeClr val="tx1"/>
                          </a:solidFill>
                          <a:effectLst/>
                        </a:rPr>
                        <a:t>7.1.1 Общие положения	</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a:effectLst/>
                        </a:rPr>
                        <a:t>9.1Мониторинг, измерения, анализ и оценивание</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767449851"/>
                  </a:ext>
                </a:extLst>
              </a:tr>
              <a:tr h="0">
                <a:tc>
                  <a:txBody>
                    <a:bodyPr/>
                    <a:lstStyle/>
                    <a:p>
                      <a:pPr>
                        <a:spcAft>
                          <a:spcPts val="0"/>
                        </a:spcAft>
                        <a:tabLst>
                          <a:tab pos="292735" algn="l"/>
                        </a:tabLst>
                      </a:pPr>
                      <a:r>
                        <a:rPr lang="ru-RU" sz="1700" b="0" dirty="0">
                          <a:solidFill>
                            <a:schemeClr val="tx1"/>
                          </a:solidFill>
                          <a:effectLst/>
                        </a:rPr>
                        <a:t>7.1.2 Человеческие ресурсы</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a:effectLst/>
                        </a:rPr>
                        <a:t>9.1.2 Удовлетворенность потребителей	</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997509907"/>
                  </a:ext>
                </a:extLst>
              </a:tr>
              <a:tr h="0">
                <a:tc>
                  <a:txBody>
                    <a:bodyPr/>
                    <a:lstStyle/>
                    <a:p>
                      <a:pPr>
                        <a:spcAft>
                          <a:spcPts val="0"/>
                        </a:spcAft>
                        <a:tabLst>
                          <a:tab pos="292735" algn="l"/>
                        </a:tabLst>
                      </a:pPr>
                      <a:r>
                        <a:rPr lang="ru-RU" sz="1700" b="0" dirty="0">
                          <a:solidFill>
                            <a:schemeClr val="tx1"/>
                          </a:solidFill>
                          <a:effectLst/>
                        </a:rPr>
                        <a:t>7.1.3 Инфраструктура</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a:effectLst/>
                        </a:rPr>
                        <a:t>9.1.3 Анализ и оценивание</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6229686"/>
                  </a:ext>
                </a:extLst>
              </a:tr>
              <a:tr h="0">
                <a:tc>
                  <a:txBody>
                    <a:bodyPr/>
                    <a:lstStyle/>
                    <a:p>
                      <a:pPr>
                        <a:spcAft>
                          <a:spcPts val="0"/>
                        </a:spcAft>
                      </a:pPr>
                      <a:r>
                        <a:rPr lang="ru-RU" sz="1700" b="0" dirty="0">
                          <a:solidFill>
                            <a:schemeClr val="tx1"/>
                          </a:solidFill>
                          <a:effectLst/>
                        </a:rPr>
                        <a:t>7.1.4 Функциональная среда процессов</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a:effectLst/>
                        </a:rPr>
                        <a:t>9.3 Анализ со стороны руководства</a:t>
                      </a:r>
                      <a:endParaRPr lang="ru-RU" sz="17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2569697"/>
                  </a:ext>
                </a:extLst>
              </a:tr>
              <a:tr h="0">
                <a:tc>
                  <a:txBody>
                    <a:bodyPr/>
                    <a:lstStyle/>
                    <a:p>
                      <a:pPr>
                        <a:spcAft>
                          <a:spcPts val="0"/>
                        </a:spcAft>
                      </a:pPr>
                      <a:r>
                        <a:rPr lang="ru-RU" sz="1700" b="0" dirty="0">
                          <a:solidFill>
                            <a:schemeClr val="tx1"/>
                          </a:solidFill>
                          <a:effectLst/>
                        </a:rPr>
                        <a:t>7.2  </a:t>
                      </a:r>
                      <a:r>
                        <a:rPr lang="ru-RU" sz="1700" b="0" dirty="0" smtClean="0">
                          <a:solidFill>
                            <a:schemeClr val="tx1"/>
                          </a:solidFill>
                          <a:effectLst/>
                        </a:rPr>
                        <a:t>Компетентность</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dirty="0">
                          <a:effectLst/>
                        </a:rPr>
                        <a:t>10. Улучшение</a:t>
                      </a:r>
                      <a:endParaRPr lang="ru-RU" sz="17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93300832"/>
                  </a:ext>
                </a:extLst>
              </a:tr>
              <a:tr h="0">
                <a:tc>
                  <a:txBody>
                    <a:bodyPr/>
                    <a:lstStyle/>
                    <a:p>
                      <a:pPr>
                        <a:spcAft>
                          <a:spcPts val="0"/>
                        </a:spcAft>
                      </a:pPr>
                      <a:r>
                        <a:rPr lang="ru-RU" sz="1700" b="0" dirty="0">
                          <a:solidFill>
                            <a:schemeClr val="tx1"/>
                          </a:solidFill>
                          <a:effectLst/>
                        </a:rPr>
                        <a:t>7.3 Осведомленность</a:t>
                      </a:r>
                      <a:endParaRPr lang="ru-RU" sz="17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spcAft>
                          <a:spcPts val="0"/>
                        </a:spcAft>
                      </a:pPr>
                      <a:r>
                        <a:rPr lang="ru-RU" sz="1700" u="none" strike="noStrike" dirty="0">
                          <a:effectLst/>
                        </a:rPr>
                        <a:t> </a:t>
                      </a:r>
                      <a:endParaRPr lang="ru-RU" sz="17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176166361"/>
                  </a:ext>
                </a:extLst>
              </a:tr>
            </a:tbl>
          </a:graphicData>
        </a:graphic>
      </p:graphicFrame>
      <p:pic>
        <p:nvPicPr>
          <p:cNvPr id="5" name="Рисунок 4"/>
          <p:cNvPicPr>
            <a:picLocks noChangeAspect="1"/>
          </p:cNvPicPr>
          <p:nvPr/>
        </p:nvPicPr>
        <p:blipFill>
          <a:blip r:embed="rId2"/>
          <a:stretch>
            <a:fillRect/>
          </a:stretch>
        </p:blipFill>
        <p:spPr>
          <a:xfrm>
            <a:off x="267736" y="1560252"/>
            <a:ext cx="5444946" cy="4893646"/>
          </a:xfrm>
          <a:prstGeom prst="rect">
            <a:avLst/>
          </a:prstGeom>
          <a:ln w="3175">
            <a:solidFill>
              <a:srgbClr val="0070C0"/>
            </a:solidFill>
          </a:ln>
        </p:spPr>
      </p:pic>
    </p:spTree>
    <p:extLst>
      <p:ext uri="{BB962C8B-B14F-4D97-AF65-F5344CB8AC3E}">
        <p14:creationId xmlns:p14="http://schemas.microsoft.com/office/powerpoint/2010/main" val="3454084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40980" t="14694" r="26567" b="7348"/>
          <a:stretch/>
        </p:blipFill>
        <p:spPr>
          <a:xfrm>
            <a:off x="932507" y="266986"/>
            <a:ext cx="4870764" cy="6408471"/>
          </a:xfrm>
          <a:prstGeom prst="rect">
            <a:avLst/>
          </a:prstGeom>
          <a:ln w="3175">
            <a:solidFill>
              <a:schemeClr val="accent1"/>
            </a:solidFill>
          </a:ln>
        </p:spPr>
      </p:pic>
      <p:pic>
        <p:nvPicPr>
          <p:cNvPr id="3" name="Рисунок 2"/>
          <p:cNvPicPr>
            <a:picLocks noChangeAspect="1"/>
          </p:cNvPicPr>
          <p:nvPr/>
        </p:nvPicPr>
        <p:blipFill rotWithShape="1">
          <a:blip r:embed="rId3"/>
          <a:srcRect l="40869" t="14671" r="26652" b="5502"/>
          <a:stretch/>
        </p:blipFill>
        <p:spPr>
          <a:xfrm>
            <a:off x="6654297" y="266986"/>
            <a:ext cx="4635375" cy="6408471"/>
          </a:xfrm>
          <a:prstGeom prst="rect">
            <a:avLst/>
          </a:prstGeom>
          <a:ln w="3175">
            <a:solidFill>
              <a:schemeClr val="accent1"/>
            </a:solidFill>
          </a:ln>
        </p:spPr>
      </p:pic>
    </p:spTree>
    <p:extLst>
      <p:ext uri="{BB962C8B-B14F-4D97-AF65-F5344CB8AC3E}">
        <p14:creationId xmlns:p14="http://schemas.microsoft.com/office/powerpoint/2010/main" val="3384818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76549" y="1018644"/>
            <a:ext cx="7306491" cy="4524315"/>
          </a:xfrm>
          <a:prstGeom prst="rect">
            <a:avLst/>
          </a:prstGeom>
          <a:ln w="3175">
            <a:solidFill>
              <a:srgbClr val="FF0000"/>
            </a:solidFill>
          </a:ln>
        </p:spPr>
        <p:txBody>
          <a:bodyPr wrap="square">
            <a:spAutoFit/>
          </a:bodyPr>
          <a:lstStyle/>
          <a:p>
            <a:pPr algn="ctr">
              <a:spcAft>
                <a:spcPts val="0"/>
              </a:spcAft>
            </a:pPr>
            <a:r>
              <a:rPr lang="kk-KZ" sz="2400" b="1" dirty="0" smtClean="0">
                <a:solidFill>
                  <a:srgbClr val="002060"/>
                </a:solidFill>
                <a:latin typeface="Times New Roman" panose="02020603050405020304" pitchFamily="18" charset="0"/>
                <a:ea typeface="Times New Roman" panose="02020603050405020304" pitchFamily="18" charset="0"/>
              </a:rPr>
              <a:t>Ішкі аудиттің </a:t>
            </a:r>
            <a:r>
              <a:rPr lang="en-US" sz="2400" b="1" dirty="0" smtClean="0">
                <a:solidFill>
                  <a:srgbClr val="FF0000"/>
                </a:solidFill>
                <a:latin typeface="Times New Roman" panose="02020603050405020304" pitchFamily="18" charset="0"/>
                <a:ea typeface="Times New Roman" panose="02020603050405020304" pitchFamily="18" charset="0"/>
              </a:rPr>
              <a:t>I</a:t>
            </a:r>
            <a:r>
              <a:rPr lang="en-US" sz="2400" b="1" dirty="0" smtClean="0">
                <a:solidFill>
                  <a:srgbClr val="002060"/>
                </a:solidFill>
                <a:latin typeface="Times New Roman" panose="02020603050405020304" pitchFamily="18" charset="0"/>
                <a:ea typeface="Times New Roman" panose="02020603050405020304" pitchFamily="18" charset="0"/>
              </a:rPr>
              <a:t> </a:t>
            </a:r>
            <a:r>
              <a:rPr lang="kk-KZ" sz="2400" b="1" dirty="0" smtClean="0">
                <a:solidFill>
                  <a:srgbClr val="002060"/>
                </a:solidFill>
                <a:latin typeface="Times New Roman" panose="02020603050405020304" pitchFamily="18" charset="0"/>
                <a:ea typeface="Times New Roman" panose="02020603050405020304" pitchFamily="18" charset="0"/>
              </a:rPr>
              <a:t>кезеңі</a:t>
            </a:r>
          </a:p>
          <a:p>
            <a:pPr algn="ctr">
              <a:spcAft>
                <a:spcPts val="0"/>
              </a:spcAft>
            </a:pPr>
            <a:endParaRPr lang="kk-KZ" sz="2400" b="1" dirty="0" smtClean="0">
              <a:solidFill>
                <a:srgbClr val="002060"/>
              </a:solidFill>
              <a:latin typeface="Times New Roman" panose="02020603050405020304" pitchFamily="18" charset="0"/>
              <a:ea typeface="Times New Roman" panose="02020603050405020304" pitchFamily="18" charset="0"/>
            </a:endParaRPr>
          </a:p>
          <a:p>
            <a:pPr marL="171450" indent="-171450">
              <a:spcAft>
                <a:spcPts val="0"/>
              </a:spcAft>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 Аккредиттелетін </a:t>
            </a:r>
            <a:r>
              <a:rPr lang="kk-KZ" sz="2400" dirty="0">
                <a:solidFill>
                  <a:srgbClr val="002060"/>
                </a:solidFill>
                <a:latin typeface="Times New Roman" panose="02020603050405020304" pitchFamily="18" charset="0"/>
                <a:ea typeface="Times New Roman" panose="02020603050405020304" pitchFamily="18" charset="0"/>
              </a:rPr>
              <a:t>білім бағдарламалары бар </a:t>
            </a:r>
            <a:r>
              <a:rPr lang="kk-KZ" sz="2400" dirty="0" smtClean="0">
                <a:solidFill>
                  <a:srgbClr val="FF0000"/>
                </a:solidFill>
                <a:latin typeface="Times New Roman" panose="02020603050405020304" pitchFamily="18" charset="0"/>
                <a:ea typeface="Times New Roman" panose="02020603050405020304" pitchFamily="18" charset="0"/>
              </a:rPr>
              <a:t>31</a:t>
            </a:r>
            <a:r>
              <a:rPr lang="kk-KZ" sz="2400" dirty="0" smtClean="0">
                <a:solidFill>
                  <a:srgbClr val="002060"/>
                </a:solidFill>
                <a:latin typeface="Times New Roman" panose="02020603050405020304" pitchFamily="18" charset="0"/>
                <a:ea typeface="Times New Roman" panose="02020603050405020304" pitchFamily="18" charset="0"/>
              </a:rPr>
              <a:t> кафедраларға </a:t>
            </a:r>
            <a:r>
              <a:rPr lang="kk-KZ" sz="2400" dirty="0">
                <a:solidFill>
                  <a:srgbClr val="002060"/>
                </a:solidFill>
                <a:latin typeface="Times New Roman" panose="02020603050405020304" pitchFamily="18" charset="0"/>
                <a:ea typeface="Times New Roman" panose="02020603050405020304" pitchFamily="18" charset="0"/>
              </a:rPr>
              <a:t>8-11 қаңтар аралығында кешенді ішкі аудит ұйымдастырылды. </a:t>
            </a:r>
            <a:endParaRPr lang="kk-KZ" sz="2400" dirty="0" smtClean="0">
              <a:solidFill>
                <a:srgbClr val="002060"/>
              </a:solidFill>
              <a:latin typeface="Times New Roman" panose="02020603050405020304" pitchFamily="18" charset="0"/>
              <a:ea typeface="Times New Roman" panose="02020603050405020304" pitchFamily="18" charset="0"/>
            </a:endParaRPr>
          </a:p>
          <a:p>
            <a:pPr marL="171450" indent="-171450">
              <a:spcAft>
                <a:spcPts val="0"/>
              </a:spcAft>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Университет оқытушылары мен қызметкерлерінен </a:t>
            </a:r>
            <a:r>
              <a:rPr lang="kk-KZ" sz="2400" dirty="0" smtClean="0">
                <a:solidFill>
                  <a:srgbClr val="FF0000"/>
                </a:solidFill>
                <a:latin typeface="Times New Roman" panose="02020603050405020304" pitchFamily="18" charset="0"/>
                <a:ea typeface="Times New Roman" panose="02020603050405020304" pitchFamily="18" charset="0"/>
              </a:rPr>
              <a:t>5</a:t>
            </a:r>
            <a:r>
              <a:rPr lang="kk-KZ" sz="2400" dirty="0" smtClean="0">
                <a:solidFill>
                  <a:srgbClr val="002060"/>
                </a:solidFill>
                <a:latin typeface="Times New Roman" panose="02020603050405020304" pitchFamily="18" charset="0"/>
                <a:ea typeface="Times New Roman" panose="02020603050405020304" pitchFamily="18" charset="0"/>
              </a:rPr>
              <a:t> аудиторлық топ ұйымдастырылды. </a:t>
            </a:r>
            <a:endParaRPr lang="en-US" sz="2400" dirty="0" smtClean="0">
              <a:solidFill>
                <a:srgbClr val="002060"/>
              </a:solidFill>
              <a:latin typeface="Times New Roman" panose="02020603050405020304" pitchFamily="18" charset="0"/>
              <a:ea typeface="Times New Roman" panose="02020603050405020304" pitchFamily="18" charset="0"/>
            </a:endParaRPr>
          </a:p>
          <a:p>
            <a:pPr marL="171450" indent="-171450">
              <a:spcAft>
                <a:spcPts val="0"/>
              </a:spcAft>
              <a:buFont typeface="Wingdings" panose="05000000000000000000" pitchFamily="2" charset="2"/>
              <a:buChar char="§"/>
            </a:pPr>
            <a:r>
              <a:rPr lang="kk-KZ" sz="2400" dirty="0" smtClean="0">
                <a:solidFill>
                  <a:srgbClr val="002060"/>
                </a:solidFill>
                <a:latin typeface="Times New Roman" panose="02020603050405020304" pitchFamily="18" charset="0"/>
                <a:ea typeface="Times New Roman" panose="02020603050405020304" pitchFamily="18" charset="0"/>
              </a:rPr>
              <a:t>Аудит барысында </a:t>
            </a:r>
            <a:r>
              <a:rPr lang="kk-KZ" sz="2400" dirty="0" smtClean="0">
                <a:solidFill>
                  <a:srgbClr val="FF0000"/>
                </a:solidFill>
                <a:latin typeface="Times New Roman" panose="02020603050405020304" pitchFamily="18" charset="0"/>
                <a:ea typeface="Times New Roman" panose="02020603050405020304" pitchFamily="18" charset="0"/>
              </a:rPr>
              <a:t>98</a:t>
            </a:r>
            <a:r>
              <a:rPr lang="kk-KZ" sz="2400" dirty="0" smtClean="0">
                <a:solidFill>
                  <a:srgbClr val="002060"/>
                </a:solidFill>
                <a:latin typeface="Times New Roman" panose="02020603050405020304" pitchFamily="18" charset="0"/>
                <a:ea typeface="Times New Roman" panose="02020603050405020304" pitchFamily="18" charset="0"/>
              </a:rPr>
              <a:t> </a:t>
            </a:r>
            <a:r>
              <a:rPr lang="kk-KZ" sz="2400" dirty="0">
                <a:solidFill>
                  <a:srgbClr val="002060"/>
                </a:solidFill>
                <a:latin typeface="Times New Roman" panose="02020603050405020304" pitchFamily="18" charset="0"/>
                <a:ea typeface="Times New Roman" panose="02020603050405020304" pitchFamily="18" charset="0"/>
              </a:rPr>
              <a:t>сәйкессіздік актісі түзілді</a:t>
            </a:r>
            <a:r>
              <a:rPr lang="kk-KZ" sz="2400" dirty="0" smtClean="0">
                <a:solidFill>
                  <a:srgbClr val="002060"/>
                </a:solidFill>
                <a:latin typeface="Times New Roman" panose="02020603050405020304" pitchFamily="18" charset="0"/>
                <a:ea typeface="Times New Roman" panose="02020603050405020304" pitchFamily="18" charset="0"/>
              </a:rPr>
              <a:t>.</a:t>
            </a:r>
            <a:r>
              <a:rPr lang="en-US" sz="2400" dirty="0" smtClean="0">
                <a:solidFill>
                  <a:srgbClr val="002060"/>
                </a:solidFill>
                <a:latin typeface="Times New Roman" panose="02020603050405020304" pitchFamily="18" charset="0"/>
                <a:ea typeface="Times New Roman" panose="02020603050405020304" pitchFamily="18" charset="0"/>
              </a:rPr>
              <a:t> </a:t>
            </a:r>
            <a:r>
              <a:rPr lang="kk-KZ" sz="2400" dirty="0" smtClean="0">
                <a:solidFill>
                  <a:srgbClr val="002060"/>
                </a:solidFill>
                <a:latin typeface="Times New Roman" panose="02020603050405020304" pitchFamily="18" charset="0"/>
                <a:ea typeface="Times New Roman" panose="02020603050405020304" pitchFamily="18" charset="0"/>
              </a:rPr>
              <a:t>Олардың 59-ы – елеулі, 39-ы – елеусіз сәйкессіздіктер.</a:t>
            </a:r>
            <a:endParaRPr lang="en-US" sz="2400" dirty="0" smtClean="0">
              <a:solidFill>
                <a:srgbClr val="002060"/>
              </a:solidFill>
              <a:latin typeface="Times New Roman" panose="02020603050405020304" pitchFamily="18" charset="0"/>
              <a:ea typeface="Times New Roman" panose="02020603050405020304" pitchFamily="18" charset="0"/>
            </a:endParaRPr>
          </a:p>
          <a:p>
            <a:pPr marL="171450" indent="-171450">
              <a:buFont typeface="Wingdings" panose="05000000000000000000" pitchFamily="2" charset="2"/>
              <a:buChar char="§"/>
            </a:pPr>
            <a:r>
              <a:rPr lang="kk-KZ" sz="2400" dirty="0" smtClean="0">
                <a:solidFill>
                  <a:srgbClr val="002060"/>
                </a:solidFill>
                <a:latin typeface="Times New Roman" panose="02020603050405020304" pitchFamily="18" charset="0"/>
                <a:cs typeface="Times New Roman" panose="02020603050405020304" pitchFamily="18" charset="0"/>
              </a:rPr>
              <a:t>Жойылған сәйкессіздік актілерінің саны - </a:t>
            </a:r>
            <a:r>
              <a:rPr lang="kk-KZ" sz="2400" dirty="0" smtClean="0">
                <a:solidFill>
                  <a:srgbClr val="FF0000"/>
                </a:solidFill>
                <a:latin typeface="Times New Roman" panose="02020603050405020304" pitchFamily="18" charset="0"/>
                <a:cs typeface="Times New Roman" panose="02020603050405020304" pitchFamily="18" charset="0"/>
              </a:rPr>
              <a:t>88</a:t>
            </a:r>
            <a:r>
              <a:rPr lang="ru-RU" sz="2400" dirty="0" smtClean="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  (</a:t>
            </a:r>
            <a:r>
              <a:rPr lang="kk-KZ" sz="2400" dirty="0" smtClean="0">
                <a:solidFill>
                  <a:srgbClr val="002060"/>
                </a:solidFill>
                <a:latin typeface="Times New Roman" panose="02020603050405020304" pitchFamily="18" charset="0"/>
                <a:cs typeface="Times New Roman" panose="02020603050405020304" pitchFamily="18" charset="0"/>
              </a:rPr>
              <a:t>90</a:t>
            </a:r>
            <a:r>
              <a:rPr lang="ru-RU" sz="2400" dirty="0" smtClean="0">
                <a:solidFill>
                  <a:srgbClr val="002060"/>
                </a:solidFill>
                <a:latin typeface="Times New Roman" panose="02020603050405020304" pitchFamily="18" charset="0"/>
                <a:cs typeface="Times New Roman" panose="02020603050405020304" pitchFamily="18" charset="0"/>
              </a:rPr>
              <a:t>%</a:t>
            </a:r>
            <a:r>
              <a:rPr lang="en-US" sz="2400" dirty="0" smtClean="0">
                <a:solidFill>
                  <a:srgbClr val="002060"/>
                </a:solidFill>
                <a:latin typeface="Times New Roman" panose="02020603050405020304" pitchFamily="18" charset="0"/>
                <a:cs typeface="Times New Roman" panose="02020603050405020304" pitchFamily="18" charset="0"/>
              </a:rPr>
              <a:t>)</a:t>
            </a:r>
            <a:endParaRPr lang="kk-KZ" sz="2400" b="1" dirty="0" smtClean="0">
              <a:solidFill>
                <a:srgbClr val="002060"/>
              </a:solidFill>
              <a:latin typeface="Times New Roman" panose="02020603050405020304" pitchFamily="18" charset="0"/>
              <a:ea typeface="Times New Roman" panose="02020603050405020304" pitchFamily="18" charset="0"/>
            </a:endParaRPr>
          </a:p>
          <a:p>
            <a:pPr marL="171450" indent="-171450">
              <a:spcAft>
                <a:spcPts val="0"/>
              </a:spcAft>
              <a:buFont typeface="Wingdings" panose="05000000000000000000" pitchFamily="2" charset="2"/>
              <a:buChar char="§"/>
            </a:pPr>
            <a:endParaRPr lang="kk-KZ" sz="2400" dirty="0">
              <a:solidFill>
                <a:srgbClr val="002060"/>
              </a:solidFill>
              <a:latin typeface="Times New Roman" panose="02020603050405020304" pitchFamily="18" charset="0"/>
              <a:ea typeface="Times New Roman" panose="02020603050405020304" pitchFamily="18" charset="0"/>
            </a:endParaRPr>
          </a:p>
        </p:txBody>
      </p:sp>
      <p:pic>
        <p:nvPicPr>
          <p:cNvPr id="3"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532" y="1780173"/>
            <a:ext cx="1933575" cy="229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a:extLst>
              <a:ext uri="{FF2B5EF4-FFF2-40B4-BE49-F238E27FC236}">
                <a16:creationId xmlns:a16="http://schemas.microsoft.com/office/drawing/2014/main" id="{CECFF031-B18C-345B-F947-DD75395C70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51" y="285004"/>
            <a:ext cx="1735921" cy="446252"/>
          </a:xfrm>
          <a:prstGeom prst="rect">
            <a:avLst/>
          </a:prstGeom>
        </p:spPr>
      </p:pic>
    </p:spTree>
    <p:extLst>
      <p:ext uri="{BB962C8B-B14F-4D97-AF65-F5344CB8AC3E}">
        <p14:creationId xmlns:p14="http://schemas.microsoft.com/office/powerpoint/2010/main" val="426717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58092251"/>
              </p:ext>
            </p:extLst>
          </p:nvPr>
        </p:nvGraphicFramePr>
        <p:xfrm>
          <a:off x="337350" y="248576"/>
          <a:ext cx="11611994" cy="6405717"/>
        </p:xfrm>
        <a:graphic>
          <a:graphicData uri="http://schemas.openxmlformats.org/drawingml/2006/table">
            <a:tbl>
              <a:tblPr firstRow="1" firstCol="1" lastRow="1" lastCol="1" bandRow="1" bandCol="1">
                <a:tableStyleId>{5C22544A-7EE6-4342-B048-85BDC9FD1C3A}</a:tableStyleId>
              </a:tblPr>
              <a:tblGrid>
                <a:gridCol w="1171854">
                  <a:extLst>
                    <a:ext uri="{9D8B030D-6E8A-4147-A177-3AD203B41FA5}">
                      <a16:colId xmlns:a16="http://schemas.microsoft.com/office/drawing/2014/main" val="1132219547"/>
                    </a:ext>
                  </a:extLst>
                </a:gridCol>
                <a:gridCol w="1491448">
                  <a:extLst>
                    <a:ext uri="{9D8B030D-6E8A-4147-A177-3AD203B41FA5}">
                      <a16:colId xmlns:a16="http://schemas.microsoft.com/office/drawing/2014/main" val="4234928100"/>
                    </a:ext>
                  </a:extLst>
                </a:gridCol>
                <a:gridCol w="3657600">
                  <a:extLst>
                    <a:ext uri="{9D8B030D-6E8A-4147-A177-3AD203B41FA5}">
                      <a16:colId xmlns:a16="http://schemas.microsoft.com/office/drawing/2014/main" val="1650658260"/>
                    </a:ext>
                  </a:extLst>
                </a:gridCol>
                <a:gridCol w="1145220">
                  <a:extLst>
                    <a:ext uri="{9D8B030D-6E8A-4147-A177-3AD203B41FA5}">
                      <a16:colId xmlns:a16="http://schemas.microsoft.com/office/drawing/2014/main" val="3526864470"/>
                    </a:ext>
                  </a:extLst>
                </a:gridCol>
                <a:gridCol w="1171852">
                  <a:extLst>
                    <a:ext uri="{9D8B030D-6E8A-4147-A177-3AD203B41FA5}">
                      <a16:colId xmlns:a16="http://schemas.microsoft.com/office/drawing/2014/main" val="1548946835"/>
                    </a:ext>
                  </a:extLst>
                </a:gridCol>
                <a:gridCol w="1003177">
                  <a:extLst>
                    <a:ext uri="{9D8B030D-6E8A-4147-A177-3AD203B41FA5}">
                      <a16:colId xmlns:a16="http://schemas.microsoft.com/office/drawing/2014/main" val="2141117468"/>
                    </a:ext>
                  </a:extLst>
                </a:gridCol>
                <a:gridCol w="837922">
                  <a:extLst>
                    <a:ext uri="{9D8B030D-6E8A-4147-A177-3AD203B41FA5}">
                      <a16:colId xmlns:a16="http://schemas.microsoft.com/office/drawing/2014/main" val="2949850542"/>
                    </a:ext>
                  </a:extLst>
                </a:gridCol>
                <a:gridCol w="1132921">
                  <a:extLst>
                    <a:ext uri="{9D8B030D-6E8A-4147-A177-3AD203B41FA5}">
                      <a16:colId xmlns:a16="http://schemas.microsoft.com/office/drawing/2014/main" val="3006409656"/>
                    </a:ext>
                  </a:extLst>
                </a:gridCol>
              </a:tblGrid>
              <a:tr h="142042">
                <a:tc>
                  <a:txBody>
                    <a:bodyPr/>
                    <a:lstStyle/>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Аудиторлық топ </a:t>
                      </a:r>
                      <a:r>
                        <a:rPr lang="kk-KZ" sz="1400" dirty="0">
                          <a:effectLst/>
                          <a:latin typeface="Times New Roman" panose="02020603050405020304" pitchFamily="18" charset="0"/>
                          <a:cs typeface="Times New Roman" panose="02020603050405020304" pitchFamily="18" charset="0"/>
                        </a:rPr>
                        <a:t>№</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Топ </a:t>
                      </a:r>
                      <a:r>
                        <a:rPr lang="kk-KZ" sz="1400" dirty="0">
                          <a:effectLst/>
                          <a:latin typeface="Times New Roman" panose="02020603050405020304" pitchFamily="18" charset="0"/>
                          <a:cs typeface="Times New Roman" panose="02020603050405020304" pitchFamily="18" charset="0"/>
                        </a:rPr>
                        <a:t>жетекшілері</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dirty="0">
                          <a:effectLst/>
                          <a:latin typeface="Times New Roman" panose="02020603050405020304" pitchFamily="18" charset="0"/>
                          <a:cs typeface="Times New Roman" panose="02020603050405020304" pitchFamily="18" charset="0"/>
                        </a:rPr>
                        <a:t>Аудиторлар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ҚБ </a:t>
                      </a:r>
                      <a:r>
                        <a:rPr lang="kk-KZ" sz="1400" dirty="0">
                          <a:effectLst/>
                          <a:latin typeface="Times New Roman" panose="02020603050405020304" pitchFamily="18" charset="0"/>
                          <a:cs typeface="Times New Roman" panose="02020603050405020304" pitchFamily="18" charset="0"/>
                        </a:rPr>
                        <a:t>саны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Елеулі</a:t>
                      </a:r>
                      <a:r>
                        <a:rPr lang="kk-KZ" sz="1400" dirty="0">
                          <a:effectLst/>
                          <a:latin typeface="Times New Roman" panose="02020603050405020304" pitchFamily="18" charset="0"/>
                          <a:cs typeface="Times New Roman" panose="02020603050405020304" pitchFamily="18" charset="0"/>
                        </a:rPr>
                        <a:t> </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Елеусіз</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endParaRPr lang="kk-KZ" sz="1400" dirty="0" smtClean="0">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Жалпы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indent="-46355" algn="ctr">
                        <a:lnSpc>
                          <a:spcPct val="115000"/>
                        </a:lnSpc>
                        <a:spcAft>
                          <a:spcPts val="0"/>
                        </a:spcAft>
                      </a:pPr>
                      <a:r>
                        <a:rPr lang="kk-KZ" sz="1400" dirty="0" smtClean="0">
                          <a:effectLst/>
                          <a:latin typeface="Times New Roman" panose="02020603050405020304" pitchFamily="18" charset="0"/>
                          <a:cs typeface="Times New Roman" panose="02020603050405020304" pitchFamily="18" charset="0"/>
                        </a:rPr>
                        <a:t>ҚБ</a:t>
                      </a:r>
                      <a:r>
                        <a:rPr lang="en-US" sz="1400" dirty="0" smtClean="0">
                          <a:effectLst/>
                          <a:latin typeface="Times New Roman" panose="02020603050405020304" pitchFamily="18" charset="0"/>
                          <a:cs typeface="Times New Roman" panose="02020603050405020304" pitchFamily="18" charset="0"/>
                        </a:rPr>
                        <a:t>/</a:t>
                      </a:r>
                      <a:r>
                        <a:rPr lang="kk-KZ" sz="1400" dirty="0" smtClean="0">
                          <a:effectLst/>
                          <a:latin typeface="Times New Roman" panose="02020603050405020304" pitchFamily="18" charset="0"/>
                          <a:cs typeface="Times New Roman" panose="02020603050405020304" pitchFamily="18" charset="0"/>
                        </a:rPr>
                        <a:t>акт саны қатынасы</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extLst>
                  <a:ext uri="{0D108BD9-81ED-4DB2-BD59-A6C34878D82A}">
                    <a16:rowId xmlns:a16="http://schemas.microsoft.com/office/drawing/2014/main" val="2055313725"/>
                  </a:ext>
                </a:extLst>
              </a:tr>
              <a:tr h="788519">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rowSpan="2">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Дарибаев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Жанали</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smtClean="0">
                          <a:solidFill>
                            <a:srgbClr val="002060"/>
                          </a:solidFill>
                          <a:effectLst/>
                          <a:latin typeface="Times New Roman" panose="02020603050405020304" pitchFamily="18" charset="0"/>
                          <a:cs typeface="Times New Roman" panose="02020603050405020304" pitchFamily="18" charset="0"/>
                        </a:rPr>
                        <a:t>Еркинбекович</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smtClean="0">
                          <a:solidFill>
                            <a:srgbClr val="002060"/>
                          </a:solidFill>
                          <a:effectLst/>
                          <a:latin typeface="Times New Roman" panose="02020603050405020304" pitchFamily="18" charset="0"/>
                          <a:cs typeface="Times New Roman" panose="02020603050405020304" pitchFamily="18" charset="0"/>
                        </a:rPr>
                        <a:t>Балкибаева</a:t>
                      </a:r>
                      <a:r>
                        <a:rPr lang="ru-RU" sz="1300" dirty="0" smtClean="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Гулзира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Амангельдиевна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Успанова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Каировна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a:solidFill>
                            <a:srgbClr val="002060"/>
                          </a:solidFill>
                          <a:effectLst/>
                          <a:latin typeface="Times New Roman" panose="02020603050405020304" pitchFamily="18" charset="0"/>
                          <a:cs typeface="Times New Roman" panose="02020603050405020304" pitchFamily="18" charset="0"/>
                        </a:rPr>
                        <a:t>Юнусова </a:t>
                      </a:r>
                      <a:r>
                        <a:rPr lang="ru-RU" sz="1300" dirty="0" err="1">
                          <a:solidFill>
                            <a:srgbClr val="002060"/>
                          </a:solidFill>
                          <a:effectLst/>
                          <a:latin typeface="Times New Roman" panose="02020603050405020304" pitchFamily="18" charset="0"/>
                          <a:cs typeface="Times New Roman" panose="02020603050405020304" pitchFamily="18" charset="0"/>
                        </a:rPr>
                        <a:t>Рамина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Батыржановна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Маткурбанова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Жадра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Давлатбайқызы</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12</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8</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20</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rowSpan="2">
                  <a:txBody>
                    <a:bodyPr/>
                    <a:lstStyle/>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8/43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1992616100"/>
                  </a:ext>
                </a:extLst>
              </a:tr>
              <a:tr h="864373">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vMerge="1">
                  <a:txBody>
                    <a:bodyPr/>
                    <a:lstStyle/>
                    <a:p>
                      <a:endParaRPr lang="ru-RU"/>
                    </a:p>
                  </a:txBody>
                  <a:tcPr/>
                </a:tc>
                <a:tc>
                  <a:txBody>
                    <a:bodyPr/>
                    <a:lstStyle/>
                    <a:p>
                      <a:pPr>
                        <a:lnSpc>
                          <a:spcPct val="115000"/>
                        </a:lnSpc>
                        <a:spcAft>
                          <a:spcPts val="0"/>
                        </a:spcAft>
                      </a:pPr>
                      <a:r>
                        <a:rPr lang="ru-RU" sz="1300" dirty="0" err="1" smtClean="0">
                          <a:solidFill>
                            <a:srgbClr val="002060"/>
                          </a:solidFill>
                          <a:effectLst/>
                          <a:latin typeface="Times New Roman" panose="02020603050405020304" pitchFamily="18" charset="0"/>
                          <a:cs typeface="Times New Roman" panose="02020603050405020304" pitchFamily="18" charset="0"/>
                        </a:rPr>
                        <a:t>Шокимова</a:t>
                      </a:r>
                      <a:r>
                        <a:rPr lang="ru-RU" sz="1300" dirty="0" smtClean="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Жаннат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Казиевна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Тенизбаева</a:t>
                      </a:r>
                      <a:r>
                        <a:rPr lang="ru-RU" sz="1300" dirty="0">
                          <a:solidFill>
                            <a:srgbClr val="002060"/>
                          </a:solidFill>
                          <a:effectLst/>
                          <a:latin typeface="Times New Roman" panose="02020603050405020304" pitchFamily="18" charset="0"/>
                          <a:cs typeface="Times New Roman" panose="02020603050405020304" pitchFamily="18" charset="0"/>
                        </a:rPr>
                        <a:t> Джазира </a:t>
                      </a:r>
                      <a:r>
                        <a:rPr lang="ru-RU" sz="1300" dirty="0" err="1">
                          <a:solidFill>
                            <a:srgbClr val="002060"/>
                          </a:solidFill>
                          <a:effectLst/>
                          <a:latin typeface="Times New Roman" panose="02020603050405020304" pitchFamily="18" charset="0"/>
                          <a:cs typeface="Times New Roman" panose="02020603050405020304" pitchFamily="18" charset="0"/>
                        </a:rPr>
                        <a:t>Сатыбалдиевна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Келесова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Уржамал</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Сагимбековна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Жатканбаева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Айнур</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Орынбасаровна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5</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11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 </a:t>
                      </a:r>
                      <a:endParaRPr lang="ru-RU" sz="1400" dirty="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vMerge="1">
                  <a:txBody>
                    <a:bodyPr/>
                    <a:lstStyle/>
                    <a:p>
                      <a:endParaRPr lang="ru-RU"/>
                    </a:p>
                  </a:txBody>
                  <a:tcPr/>
                </a:tc>
                <a:extLst>
                  <a:ext uri="{0D108BD9-81ED-4DB2-BD59-A6C34878D82A}">
                    <a16:rowId xmlns:a16="http://schemas.microsoft.com/office/drawing/2014/main" val="411048658"/>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Балкибаева</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Гулзира Амангелдиевна</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Абрахманова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Айгуль</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Турсынбаевна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Нусупова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Асима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Женисбековна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Толкумбекова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Айжан</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Кайратовна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Кульбаева</a:t>
                      </a:r>
                      <a:r>
                        <a:rPr lang="ru-RU" sz="1300" dirty="0">
                          <a:solidFill>
                            <a:srgbClr val="002060"/>
                          </a:solidFill>
                          <a:effectLst/>
                          <a:latin typeface="Times New Roman" panose="02020603050405020304" pitchFamily="18" charset="0"/>
                          <a:cs typeface="Times New Roman" panose="02020603050405020304" pitchFamily="18" charset="0"/>
                        </a:rPr>
                        <a:t> Дина </a:t>
                      </a:r>
                      <a:r>
                        <a:rPr lang="ru-RU" sz="1300" dirty="0" err="1">
                          <a:solidFill>
                            <a:srgbClr val="002060"/>
                          </a:solidFill>
                          <a:effectLst/>
                          <a:latin typeface="Times New Roman" panose="02020603050405020304" pitchFamily="18" charset="0"/>
                          <a:cs typeface="Times New Roman" panose="02020603050405020304" pitchFamily="18" charset="0"/>
                        </a:rPr>
                        <a:t>Дюсебаевна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17</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9</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26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en-US" sz="1400">
                          <a:solidFill>
                            <a:srgbClr val="002060"/>
                          </a:solidFill>
                          <a:effectLst/>
                          <a:latin typeface="Times New Roman" panose="02020603050405020304" pitchFamily="18" charset="0"/>
                          <a:cs typeface="Times New Roman" panose="02020603050405020304" pitchFamily="18" charset="0"/>
                        </a:rPr>
                        <a:t>6/26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2244869198"/>
                  </a:ext>
                </a:extLst>
              </a:tr>
              <a:tr h="596642">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Успанова</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Жанат</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Каировна </a:t>
                      </a:r>
                      <a:endParaRPr lang="ru-RU" sz="1400" b="1">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a:solidFill>
                            <a:srgbClr val="002060"/>
                          </a:solidFill>
                          <a:effectLst/>
                          <a:latin typeface="Times New Roman" panose="02020603050405020304" pitchFamily="18" charset="0"/>
                          <a:cs typeface="Times New Roman" panose="02020603050405020304" pitchFamily="18" charset="0"/>
                        </a:rPr>
                        <a:t> </a:t>
                      </a:r>
                      <a:endParaRPr lang="ru-RU" sz="1400" b="1">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Джакишева</a:t>
                      </a:r>
                      <a:r>
                        <a:rPr lang="ru-RU" sz="1300" dirty="0">
                          <a:solidFill>
                            <a:srgbClr val="002060"/>
                          </a:solidFill>
                          <a:effectLst/>
                          <a:latin typeface="Times New Roman" panose="02020603050405020304" pitchFamily="18" charset="0"/>
                          <a:cs typeface="Times New Roman" panose="02020603050405020304" pitchFamily="18" charset="0"/>
                        </a:rPr>
                        <a:t> Лейла </a:t>
                      </a:r>
                      <a:r>
                        <a:rPr lang="ru-RU" sz="1300" dirty="0" err="1">
                          <a:solidFill>
                            <a:srgbClr val="002060"/>
                          </a:solidFill>
                          <a:effectLst/>
                          <a:latin typeface="Times New Roman" panose="02020603050405020304" pitchFamily="18" charset="0"/>
                          <a:cs typeface="Times New Roman" panose="02020603050405020304" pitchFamily="18" charset="0"/>
                        </a:rPr>
                        <a:t>Колчабаевна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Бауберикова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Айжан</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Баубериковна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Игликова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Асель</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Нурмаханбетовна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Кенжебаева</a:t>
                      </a:r>
                      <a:r>
                        <a:rPr lang="ru-RU" sz="1300" dirty="0">
                          <a:solidFill>
                            <a:srgbClr val="002060"/>
                          </a:solidFill>
                          <a:effectLst/>
                          <a:latin typeface="Times New Roman" panose="02020603050405020304" pitchFamily="18" charset="0"/>
                          <a:cs typeface="Times New Roman" panose="02020603050405020304" pitchFamily="18" charset="0"/>
                        </a:rPr>
                        <a:t> Марина </a:t>
                      </a:r>
                      <a:r>
                        <a:rPr lang="ru-RU" sz="1300" dirty="0" err="1">
                          <a:solidFill>
                            <a:srgbClr val="002060"/>
                          </a:solidFill>
                          <a:effectLst/>
                          <a:latin typeface="Times New Roman" panose="02020603050405020304" pitchFamily="18" charset="0"/>
                          <a:cs typeface="Times New Roman" panose="02020603050405020304" pitchFamily="18" charset="0"/>
                        </a:rPr>
                        <a:t>Толеуовна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en-US" sz="1400">
                          <a:solidFill>
                            <a:srgbClr val="002060"/>
                          </a:solidFill>
                          <a:effectLst/>
                          <a:latin typeface="Times New Roman" panose="02020603050405020304" pitchFamily="18" charset="0"/>
                          <a:cs typeface="Times New Roman" panose="02020603050405020304" pitchFamily="18" charset="0"/>
                        </a:rPr>
                        <a:t>7</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en-US" sz="1400">
                          <a:solidFill>
                            <a:srgbClr val="002060"/>
                          </a:solidFill>
                          <a:effectLst/>
                          <a:latin typeface="Times New Roman" panose="02020603050405020304" pitchFamily="18" charset="0"/>
                          <a:cs typeface="Times New Roman" panose="02020603050405020304" pitchFamily="18" charset="0"/>
                        </a:rPr>
                        <a:t>8</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en-US" sz="1400">
                          <a:solidFill>
                            <a:srgbClr val="002060"/>
                          </a:solidFill>
                          <a:effectLst/>
                          <a:latin typeface="Times New Roman" panose="02020603050405020304" pitchFamily="18" charset="0"/>
                          <a:cs typeface="Times New Roman" panose="02020603050405020304" pitchFamily="18" charset="0"/>
                        </a:rPr>
                        <a:t>6/8</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970976706"/>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Юнусова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Рамина </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kk-KZ" sz="1400" b="1" dirty="0">
                          <a:solidFill>
                            <a:srgbClr val="002060"/>
                          </a:solidFill>
                          <a:effectLst/>
                          <a:latin typeface="Times New Roman" panose="02020603050405020304" pitchFamily="18" charset="0"/>
                          <a:cs typeface="Times New Roman" panose="02020603050405020304" pitchFamily="18" charset="0"/>
                        </a:rPr>
                        <a:t>Бауыржановна</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Есмаханова</a:t>
                      </a:r>
                      <a:r>
                        <a:rPr lang="ru-RU" sz="1300" dirty="0">
                          <a:solidFill>
                            <a:srgbClr val="002060"/>
                          </a:solidFill>
                          <a:effectLst/>
                          <a:latin typeface="Times New Roman" panose="02020603050405020304" pitchFamily="18" charset="0"/>
                          <a:cs typeface="Times New Roman" panose="02020603050405020304" pitchFamily="18" charset="0"/>
                        </a:rPr>
                        <a:t> Лаура </a:t>
                      </a:r>
                      <a:r>
                        <a:rPr lang="ru-RU" sz="1300" dirty="0" err="1">
                          <a:solidFill>
                            <a:srgbClr val="002060"/>
                          </a:solidFill>
                          <a:effectLst/>
                          <a:latin typeface="Times New Roman" panose="02020603050405020304" pitchFamily="18" charset="0"/>
                          <a:cs typeface="Times New Roman" panose="02020603050405020304" pitchFamily="18" charset="0"/>
                        </a:rPr>
                        <a:t>Нурлановна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a:solidFill>
                            <a:srgbClr val="002060"/>
                          </a:solidFill>
                          <a:effectLst/>
                          <a:latin typeface="Times New Roman" panose="02020603050405020304" pitchFamily="18" charset="0"/>
                          <a:cs typeface="Times New Roman" panose="02020603050405020304" pitchFamily="18" charset="0"/>
                        </a:rPr>
                        <a:t>Иванникова Наталья Викторовна</a:t>
                      </a: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Джоланов</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Ермек</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Ермекович</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Оспанова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Перизат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Абыловна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5</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en-US" sz="1400">
                          <a:solidFill>
                            <a:srgbClr val="002060"/>
                          </a:solidFill>
                          <a:effectLst/>
                          <a:latin typeface="Times New Roman" panose="02020603050405020304" pitchFamily="18" charset="0"/>
                          <a:cs typeface="Times New Roman" panose="02020603050405020304" pitchFamily="18" charset="0"/>
                        </a:rPr>
                        <a:t>6/6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1977964182"/>
                  </a:ext>
                </a:extLst>
              </a:tr>
              <a:tr h="630815">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1">
                        <a:lumMod val="40000"/>
                        <a:lumOff val="60000"/>
                      </a:schemeClr>
                    </a:solidFill>
                  </a:tcPr>
                </a:tc>
                <a:tc>
                  <a:txBody>
                    <a:bodyPr/>
                    <a:lstStyle/>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Маткурбанова</a:t>
                      </a:r>
                      <a:r>
                        <a:rPr lang="ru-RU" sz="1400" b="1" dirty="0">
                          <a:solidFill>
                            <a:srgbClr val="002060"/>
                          </a:solidFill>
                          <a:effectLst/>
                          <a:latin typeface="Times New Roman" panose="02020603050405020304" pitchFamily="18" charset="0"/>
                          <a:cs typeface="Times New Roman" panose="02020603050405020304" pitchFamily="18" charset="0"/>
                        </a:rPr>
                        <a:t> </a:t>
                      </a:r>
                    </a:p>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Жадра</a:t>
                      </a:r>
                      <a:endParaRPr lang="ru-RU" sz="1400" b="1"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400" b="1" dirty="0" err="1">
                          <a:solidFill>
                            <a:srgbClr val="002060"/>
                          </a:solidFill>
                          <a:effectLst/>
                          <a:latin typeface="Times New Roman" panose="02020603050405020304" pitchFamily="18" charset="0"/>
                          <a:cs typeface="Times New Roman" panose="02020603050405020304" pitchFamily="18" charset="0"/>
                        </a:rPr>
                        <a:t>Давлатбайқызы</a:t>
                      </a:r>
                      <a:endParaRPr lang="ru-RU" sz="1400" b="1"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Барнаханова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Қарлығаш</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Турехановна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Сейтбекова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Гүлназия</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Аташбековна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Ораз</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Гулзат</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Таеровна</a:t>
                      </a:r>
                      <a:endParaRPr lang="ru-RU" sz="1300" dirty="0">
                        <a:solidFill>
                          <a:srgbClr val="002060"/>
                        </a:solidFill>
                        <a:effectLst/>
                        <a:latin typeface="Times New Roman" panose="02020603050405020304" pitchFamily="18" charset="0"/>
                        <a:cs typeface="Times New Roman" panose="02020603050405020304" pitchFamily="18" charset="0"/>
                      </a:endParaRPr>
                    </a:p>
                    <a:p>
                      <a:pPr>
                        <a:lnSpc>
                          <a:spcPct val="115000"/>
                        </a:lnSpc>
                        <a:spcAft>
                          <a:spcPts val="0"/>
                        </a:spcAft>
                      </a:pPr>
                      <a:r>
                        <a:rPr lang="ru-RU" sz="1300" dirty="0" err="1">
                          <a:solidFill>
                            <a:srgbClr val="002060"/>
                          </a:solidFill>
                          <a:effectLst/>
                          <a:latin typeface="Times New Roman" panose="02020603050405020304" pitchFamily="18" charset="0"/>
                          <a:cs typeface="Times New Roman" panose="02020603050405020304" pitchFamily="18" charset="0"/>
                        </a:rPr>
                        <a:t>Сабралиева</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Жанар</a:t>
                      </a:r>
                      <a:r>
                        <a:rPr lang="ru-RU" sz="1300" dirty="0">
                          <a:solidFill>
                            <a:srgbClr val="002060"/>
                          </a:solidFill>
                          <a:effectLst/>
                          <a:latin typeface="Times New Roman" panose="02020603050405020304" pitchFamily="18" charset="0"/>
                          <a:cs typeface="Times New Roman" panose="02020603050405020304" pitchFamily="18" charset="0"/>
                        </a:rPr>
                        <a:t> </a:t>
                      </a:r>
                      <a:r>
                        <a:rPr lang="ru-RU" sz="1300" dirty="0" err="1">
                          <a:solidFill>
                            <a:srgbClr val="002060"/>
                          </a:solidFill>
                          <a:effectLst/>
                          <a:latin typeface="Times New Roman" panose="02020603050405020304" pitchFamily="18" charset="0"/>
                          <a:cs typeface="Times New Roman" panose="02020603050405020304" pitchFamily="18" charset="0"/>
                        </a:rPr>
                        <a:t>Тузельбековна</a:t>
                      </a:r>
                      <a:endParaRPr lang="ru-RU" sz="13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5</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 </a:t>
                      </a:r>
                      <a:endParaRPr lang="ru-RU" sz="1400">
                        <a:solidFill>
                          <a:srgbClr val="002060"/>
                        </a:solidFill>
                        <a:effectLst/>
                        <a:latin typeface="Times New Roman" panose="02020603050405020304" pitchFamily="18" charset="0"/>
                        <a:cs typeface="Times New Roman" panose="02020603050405020304" pitchFamily="18" charset="0"/>
                      </a:endParaRPr>
                    </a:p>
                    <a:p>
                      <a:pPr algn="ctr">
                        <a:lnSpc>
                          <a:spcPct val="115000"/>
                        </a:lnSpc>
                        <a:spcAft>
                          <a:spcPts val="0"/>
                        </a:spcAft>
                      </a:pPr>
                      <a:r>
                        <a:rPr lang="kk-KZ" sz="1400">
                          <a:solidFill>
                            <a:srgbClr val="002060"/>
                          </a:solidFill>
                          <a:effectLst/>
                          <a:latin typeface="Times New Roman" panose="02020603050405020304" pitchFamily="18" charset="0"/>
                          <a:cs typeface="Times New Roman" panose="02020603050405020304" pitchFamily="18" charset="0"/>
                        </a:rPr>
                        <a:t>9</a:t>
                      </a:r>
                      <a:endParaRPr lang="ru-RU" sz="140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tc>
                <a:tc>
                  <a:txBody>
                    <a:bodyPr/>
                    <a:lstStyle/>
                    <a:p>
                      <a:pPr algn="ct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tc>
                <a:tc>
                  <a:txBody>
                    <a:bodyPr/>
                    <a:lstStyle/>
                    <a:p>
                      <a:pPr algn="ctr">
                        <a:lnSpc>
                          <a:spcPct val="115000"/>
                        </a:lnSpc>
                        <a:spcAft>
                          <a:spcPts val="0"/>
                        </a:spcAft>
                      </a:pPr>
                      <a:r>
                        <a:rPr lang="en-US" sz="1400" dirty="0">
                          <a:solidFill>
                            <a:srgbClr val="002060"/>
                          </a:solidFill>
                          <a:effectLst/>
                          <a:latin typeface="Times New Roman" panose="02020603050405020304" pitchFamily="18" charset="0"/>
                          <a:cs typeface="Times New Roman" panose="02020603050405020304" pitchFamily="18" charset="0"/>
                        </a:rPr>
                        <a:t>5/15</a:t>
                      </a:r>
                      <a:endParaRPr lang="ru-RU" sz="14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1">
                        <a:lumMod val="40000"/>
                        <a:lumOff val="60000"/>
                      </a:schemeClr>
                    </a:solidFill>
                  </a:tcPr>
                </a:tc>
                <a:extLst>
                  <a:ext uri="{0D108BD9-81ED-4DB2-BD59-A6C34878D82A}">
                    <a16:rowId xmlns:a16="http://schemas.microsoft.com/office/drawing/2014/main" val="483811695"/>
                  </a:ext>
                </a:extLst>
              </a:tr>
              <a:tr h="369913">
                <a:tc gridSpan="3">
                  <a:txBody>
                    <a:bodyPr/>
                    <a:lstStyle/>
                    <a:p>
                      <a:pPr algn="ctr">
                        <a:lnSpc>
                          <a:spcPct val="115000"/>
                        </a:lnSpc>
                        <a:spcAft>
                          <a:spcPts val="0"/>
                        </a:spcAft>
                      </a:pPr>
                      <a:r>
                        <a:rPr lang="kk-KZ" sz="1400">
                          <a:effectLst/>
                          <a:latin typeface="Times New Roman" panose="02020603050405020304" pitchFamily="18" charset="0"/>
                          <a:cs typeface="Times New Roman" panose="02020603050405020304" pitchFamily="18" charset="0"/>
                        </a:rPr>
                        <a:t>Жалпы</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kk-KZ" sz="1400">
                          <a:effectLst/>
                          <a:latin typeface="Times New Roman" panose="02020603050405020304" pitchFamily="18" charset="0"/>
                          <a:cs typeface="Times New Roman" panose="02020603050405020304" pitchFamily="18" charset="0"/>
                        </a:rPr>
                        <a:t>31</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tc>
                  <a:txBody>
                    <a:bodyPr/>
                    <a:lstStyle/>
                    <a:p>
                      <a:pPr algn="ctr">
                        <a:lnSpc>
                          <a:spcPct val="115000"/>
                        </a:lnSpc>
                        <a:spcAft>
                          <a:spcPts val="0"/>
                        </a:spcAft>
                      </a:pPr>
                      <a:r>
                        <a:rPr lang="kk-KZ" sz="1400" dirty="0">
                          <a:effectLst/>
                          <a:latin typeface="Times New Roman" panose="02020603050405020304" pitchFamily="18" charset="0"/>
                          <a:cs typeface="Times New Roman" panose="02020603050405020304" pitchFamily="18" charset="0"/>
                        </a:rPr>
                        <a:t>5</a:t>
                      </a:r>
                      <a:r>
                        <a:rPr lang="en-US" sz="1400" dirty="0">
                          <a:effectLst/>
                          <a:latin typeface="Times New Roman" panose="02020603050405020304" pitchFamily="18" charset="0"/>
                          <a:cs typeface="Times New Roman" panose="02020603050405020304" pitchFamily="18" charset="0"/>
                        </a:rPr>
                        <a:t>9</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kk-KZ" sz="1400">
                          <a:effectLst/>
                          <a:latin typeface="Times New Roman" panose="02020603050405020304" pitchFamily="18" charset="0"/>
                          <a:cs typeface="Times New Roman" panose="02020603050405020304" pitchFamily="18" charset="0"/>
                        </a:rPr>
                        <a:t>39</a:t>
                      </a:r>
                      <a:endParaRPr lang="ru-RU"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en-US" sz="1400" dirty="0">
                          <a:effectLst/>
                          <a:latin typeface="Times New Roman" panose="02020603050405020304" pitchFamily="18" charset="0"/>
                          <a:cs typeface="Times New Roman" panose="02020603050405020304" pitchFamily="18" charset="0"/>
                        </a:rPr>
                        <a:t>98</a:t>
                      </a:r>
                      <a:endParaRPr lang="ru-RU"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solidFill>
                      <a:schemeClr val="accent2">
                        <a:lumMod val="75000"/>
                      </a:schemeClr>
                    </a:solidFill>
                  </a:tcPr>
                </a:tc>
                <a:tc>
                  <a:txBody>
                    <a:bodyPr/>
                    <a:lstStyle/>
                    <a:p>
                      <a:pPr algn="ctr">
                        <a:lnSpc>
                          <a:spcPct val="115000"/>
                        </a:lnSpc>
                        <a:spcAft>
                          <a:spcPts val="0"/>
                        </a:spcAft>
                      </a:pPr>
                      <a:r>
                        <a:rPr lang="en-US" sz="1400" dirty="0">
                          <a:solidFill>
                            <a:schemeClr val="bg1"/>
                          </a:solidFill>
                          <a:effectLst/>
                          <a:latin typeface="Times New Roman" panose="02020603050405020304" pitchFamily="18" charset="0"/>
                          <a:cs typeface="Times New Roman" panose="02020603050405020304" pitchFamily="18" charset="0"/>
                        </a:rPr>
                        <a:t>31/98</a:t>
                      </a:r>
                      <a:endParaRPr lang="ru-RU" sz="1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2567" marR="42567" marT="0" marB="0" anchor="ctr">
                    <a:solidFill>
                      <a:schemeClr val="accent2">
                        <a:lumMod val="75000"/>
                      </a:schemeClr>
                    </a:solidFill>
                  </a:tcPr>
                </a:tc>
                <a:extLst>
                  <a:ext uri="{0D108BD9-81ED-4DB2-BD59-A6C34878D82A}">
                    <a16:rowId xmlns:a16="http://schemas.microsoft.com/office/drawing/2014/main" val="2094365823"/>
                  </a:ext>
                </a:extLst>
              </a:tr>
            </a:tbl>
          </a:graphicData>
        </a:graphic>
      </p:graphicFrame>
      <p:sp>
        <p:nvSpPr>
          <p:cNvPr id="4" name="Прямоугольник 3"/>
          <p:cNvSpPr/>
          <p:nvPr/>
        </p:nvSpPr>
        <p:spPr>
          <a:xfrm>
            <a:off x="0" y="-56123"/>
            <a:ext cx="12049957" cy="304699"/>
          </a:xfrm>
          <a:prstGeom prst="rect">
            <a:avLst/>
          </a:prstGeom>
        </p:spPr>
        <p:txBody>
          <a:bodyPr wrap="square">
            <a:spAutoFit/>
          </a:bodyPr>
          <a:lstStyle/>
          <a:p>
            <a:pPr algn="ctr">
              <a:lnSpc>
                <a:spcPct val="115000"/>
              </a:lnSpc>
              <a:spcAft>
                <a:spcPts val="0"/>
              </a:spcAft>
            </a:pP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ешенді </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топ бойынша </a:t>
            </a:r>
            <a:r>
              <a:rPr lang="kk-KZ" sz="12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нәтижелері </a:t>
            </a:r>
            <a:r>
              <a:rPr lang="kk-KZ" sz="12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kk-KZ" sz="1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2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sz="12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9.01 - 11.01.2024 ж.)</a:t>
            </a:r>
            <a:endParaRPr lang="ru-RU" sz="1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9396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61700796"/>
              </p:ext>
            </p:extLst>
          </p:nvPr>
        </p:nvGraphicFramePr>
        <p:xfrm>
          <a:off x="6226624" y="738521"/>
          <a:ext cx="5817326" cy="5014342"/>
        </p:xfrm>
        <a:graphic>
          <a:graphicData uri="http://schemas.openxmlformats.org/drawingml/2006/table">
            <a:tbl>
              <a:tblPr firstRow="1" firstCol="1" bandRow="1">
                <a:tableStyleId>{5C22544A-7EE6-4342-B048-85BDC9FD1C3A}</a:tableStyleId>
              </a:tblPr>
              <a:tblGrid>
                <a:gridCol w="226423">
                  <a:extLst>
                    <a:ext uri="{9D8B030D-6E8A-4147-A177-3AD203B41FA5}">
                      <a16:colId xmlns:a16="http://schemas.microsoft.com/office/drawing/2014/main" val="1777033305"/>
                    </a:ext>
                  </a:extLst>
                </a:gridCol>
                <a:gridCol w="2029097">
                  <a:extLst>
                    <a:ext uri="{9D8B030D-6E8A-4147-A177-3AD203B41FA5}">
                      <a16:colId xmlns:a16="http://schemas.microsoft.com/office/drawing/2014/main" val="4164191668"/>
                    </a:ext>
                  </a:extLst>
                </a:gridCol>
                <a:gridCol w="1332412">
                  <a:extLst>
                    <a:ext uri="{9D8B030D-6E8A-4147-A177-3AD203B41FA5}">
                      <a16:colId xmlns:a16="http://schemas.microsoft.com/office/drawing/2014/main" val="2559580067"/>
                    </a:ext>
                  </a:extLst>
                </a:gridCol>
                <a:gridCol w="1402080">
                  <a:extLst>
                    <a:ext uri="{9D8B030D-6E8A-4147-A177-3AD203B41FA5}">
                      <a16:colId xmlns:a16="http://schemas.microsoft.com/office/drawing/2014/main" val="2364284589"/>
                    </a:ext>
                  </a:extLst>
                </a:gridCol>
                <a:gridCol w="827314">
                  <a:extLst>
                    <a:ext uri="{9D8B030D-6E8A-4147-A177-3AD203B41FA5}">
                      <a16:colId xmlns:a16="http://schemas.microsoft.com/office/drawing/2014/main" val="4032395539"/>
                    </a:ext>
                  </a:extLst>
                </a:gridCol>
              </a:tblGrid>
              <a:tr h="538172">
                <a:tc>
                  <a:txBody>
                    <a:bodyPr/>
                    <a:lstStyle/>
                    <a:p>
                      <a:pPr algn="ctr">
                        <a:lnSpc>
                          <a:spcPct val="115000"/>
                        </a:lnSpc>
                        <a:spcAft>
                          <a:spcPts val="0"/>
                        </a:spcAft>
                      </a:pPr>
                      <a:r>
                        <a:rPr lang="ru-RU" sz="1200" kern="1200">
                          <a:solidFill>
                            <a:schemeClr val="bg1"/>
                          </a:solidFill>
                          <a:effectLst/>
                          <a:latin typeface="Times New Roman" panose="02020603050405020304" pitchFamily="18" charset="0"/>
                          <a:cs typeface="Times New Roman" panose="02020603050405020304" pitchFamily="18" charset="0"/>
                        </a:rPr>
                        <a:t>№</a:t>
                      </a:r>
                      <a:endParaRPr lang="ru-RU"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Аудиторская группа</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устраненными замечаниями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несоответствиями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Общее количество актов</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3681409905"/>
                  </a:ext>
                </a:extLst>
              </a:tr>
              <a:tr h="88663">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1197357418"/>
                  </a:ext>
                </a:extLst>
              </a:tr>
              <a:tr h="32171">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Успанова Ж.К.</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302007500"/>
                  </a:ext>
                </a:extLst>
              </a:tr>
              <a:tr h="200555">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Джакишева</a:t>
                      </a:r>
                      <a:r>
                        <a:rPr lang="ru-RU" sz="1400" kern="1200" dirty="0">
                          <a:solidFill>
                            <a:srgbClr val="002060"/>
                          </a:solidFill>
                          <a:effectLst/>
                          <a:latin typeface="Times New Roman" panose="02020603050405020304" pitchFamily="18" charset="0"/>
                          <a:cs typeface="Times New Roman" panose="02020603050405020304" pitchFamily="18" charset="0"/>
                        </a:rPr>
                        <a:t> Л.К.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3597386347"/>
                  </a:ext>
                </a:extLst>
              </a:tr>
              <a:tr h="36701">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Бауберикова А.Б.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854531999"/>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Игликова А.Н.</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1717062351"/>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Кенжебаева М.Т.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3019825462"/>
                  </a:ext>
                </a:extLst>
              </a:tr>
              <a:tr h="243443">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№5</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3827458942"/>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Юнусова Р.Б.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477218274"/>
                  </a:ext>
                </a:extLst>
              </a:tr>
              <a:tr h="200555">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Есмаханова</a:t>
                      </a:r>
                      <a:r>
                        <a:rPr lang="ru-RU" sz="1400" kern="1200" dirty="0">
                          <a:solidFill>
                            <a:srgbClr val="002060"/>
                          </a:solidFill>
                          <a:effectLst/>
                          <a:latin typeface="Times New Roman" panose="02020603050405020304" pitchFamily="18" charset="0"/>
                          <a:cs typeface="Times New Roman" panose="02020603050405020304" pitchFamily="18" charset="0"/>
                        </a:rPr>
                        <a:t> Л.Н.</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90385293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Иванникова Н.В.</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3071792378"/>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Джоланов Е.Е.</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1614249269"/>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Оспанова П.А.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1329143765"/>
                  </a:ext>
                </a:extLst>
              </a:tr>
              <a:tr h="0">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№6</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340408404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Маткурбанова Ж.Д.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874686462"/>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Барнаханова К.Т.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622740045"/>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Сейтбекова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429543660"/>
                  </a:ext>
                </a:extLst>
              </a:tr>
              <a:tr h="200555">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Ораз Г.Т.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1233763846"/>
                  </a:ext>
                </a:extLst>
              </a:tr>
              <a:tr h="0">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Сабралиева Ж.Т.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kern="1200" dirty="0" smtClean="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252345018"/>
                  </a:ext>
                </a:extLst>
              </a:tr>
              <a:tr h="200555">
                <a:tc gridSpan="2">
                  <a:txBody>
                    <a:bodyPr/>
                    <a:lstStyle/>
                    <a:p>
                      <a:pPr algn="ctr">
                        <a:lnSpc>
                          <a:spcPct val="115000"/>
                        </a:lnSpc>
                        <a:spcAft>
                          <a:spcPts val="0"/>
                        </a:spcAft>
                      </a:pPr>
                      <a:r>
                        <a:rPr lang="ru-RU" sz="1400" kern="1200" dirty="0">
                          <a:solidFill>
                            <a:srgbClr val="002060"/>
                          </a:solidFill>
                          <a:effectLst/>
                          <a:latin typeface="Times New Roman" panose="02020603050405020304" pitchFamily="18" charset="0"/>
                          <a:cs typeface="Times New Roman" panose="02020603050405020304" pitchFamily="18" charset="0"/>
                        </a:rPr>
                        <a:t> </a:t>
                      </a:r>
                      <a:r>
                        <a:rPr lang="ru-RU" sz="1400" b="1" kern="1200" dirty="0" smtClean="0">
                          <a:solidFill>
                            <a:srgbClr val="002060"/>
                          </a:solidFill>
                          <a:effectLst/>
                          <a:latin typeface="Times New Roman" panose="02020603050405020304" pitchFamily="18" charset="0"/>
                          <a:cs typeface="Times New Roman" panose="02020603050405020304" pitchFamily="18" charset="0"/>
                        </a:rPr>
                        <a:t>Всего </a:t>
                      </a:r>
                      <a:r>
                        <a:rPr lang="ru-RU" sz="1400" b="1" kern="1200" dirty="0">
                          <a:solidFill>
                            <a:srgbClr val="002060"/>
                          </a:solidFill>
                          <a:effectLst/>
                          <a:latin typeface="Times New Roman" panose="02020603050405020304" pitchFamily="18" charset="0"/>
                          <a:cs typeface="Times New Roman" panose="02020603050405020304" pitchFamily="18" charset="0"/>
                        </a:rPr>
                        <a:t>по аудиту</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hMerge="1">
                  <a:txBody>
                    <a:bodyPr/>
                    <a:lstStyle/>
                    <a:p>
                      <a:pPr algn="ctr">
                        <a:lnSpc>
                          <a:spcPct val="115000"/>
                        </a:lnSpc>
                        <a:spcAft>
                          <a:spcPts val="0"/>
                        </a:spcAft>
                      </a:pPr>
                      <a:endParaRPr lang="ru-RU" sz="1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cs typeface="Times New Roman" panose="02020603050405020304" pitchFamily="18" charset="0"/>
                        </a:rPr>
                        <a:t>88</a:t>
                      </a:r>
                      <a:r>
                        <a:rPr lang="ru-RU" sz="1400" b="1" dirty="0" smtClean="0">
                          <a:solidFill>
                            <a:srgbClr val="002060"/>
                          </a:solidFill>
                          <a:effectLst/>
                          <a:latin typeface="Times New Roman" panose="02020603050405020304" pitchFamily="18" charset="0"/>
                          <a:cs typeface="Times New Roman" panose="02020603050405020304" pitchFamily="18" charset="0"/>
                        </a:rPr>
                        <a:t> </a:t>
                      </a:r>
                      <a:r>
                        <a:rPr lang="en-US" sz="1400" b="1" dirty="0" smtClean="0">
                          <a:solidFill>
                            <a:srgbClr val="002060"/>
                          </a:solidFill>
                          <a:effectLst/>
                          <a:latin typeface="Times New Roman" panose="02020603050405020304" pitchFamily="18" charset="0"/>
                          <a:cs typeface="Times New Roman" panose="02020603050405020304" pitchFamily="18" charset="0"/>
                        </a:rPr>
                        <a:t>  </a:t>
                      </a:r>
                      <a:r>
                        <a:rPr lang="en-US" sz="1400" b="0" i="0" dirty="0" smtClean="0">
                          <a:solidFill>
                            <a:srgbClr val="002060"/>
                          </a:solidFill>
                          <a:effectLst/>
                          <a:latin typeface="Times New Roman" panose="02020603050405020304" pitchFamily="18" charset="0"/>
                          <a:cs typeface="Times New Roman" panose="02020603050405020304" pitchFamily="18" charset="0"/>
                        </a:rPr>
                        <a:t>(</a:t>
                      </a:r>
                      <a:r>
                        <a:rPr lang="ru-RU" sz="1400" b="0" i="0" dirty="0" smtClean="0">
                          <a:solidFill>
                            <a:srgbClr val="002060"/>
                          </a:solidFill>
                          <a:effectLst/>
                          <a:latin typeface="Times New Roman" panose="02020603050405020304" pitchFamily="18" charset="0"/>
                          <a:cs typeface="Times New Roman" panose="02020603050405020304" pitchFamily="18" charset="0"/>
                        </a:rPr>
                        <a:t>90%</a:t>
                      </a:r>
                      <a:r>
                        <a:rPr lang="en-US" sz="1400" b="0" i="0" dirty="0" smtClean="0">
                          <a:solidFill>
                            <a:srgbClr val="002060"/>
                          </a:solidFill>
                          <a:effectLst/>
                          <a:latin typeface="Times New Roman" panose="02020603050405020304" pitchFamily="18" charset="0"/>
                          <a:cs typeface="Times New Roman" panose="02020603050405020304" pitchFamily="18" charset="0"/>
                        </a:rPr>
                        <a:t>)</a:t>
                      </a:r>
                      <a:endParaRPr lang="ru-RU" sz="1400" b="0" i="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kern="1200" dirty="0" smtClean="0">
                          <a:solidFill>
                            <a:srgbClr val="002060"/>
                          </a:solidFill>
                          <a:effectLst/>
                          <a:latin typeface="Times New Roman" panose="02020603050405020304" pitchFamily="18" charset="0"/>
                          <a:cs typeface="Times New Roman" panose="02020603050405020304" pitchFamily="18" charset="0"/>
                        </a:rPr>
                        <a:t>10</a:t>
                      </a:r>
                      <a:r>
                        <a:rPr lang="en-US" sz="1400" b="1" kern="1200" dirty="0" smtClean="0">
                          <a:solidFill>
                            <a:srgbClr val="002060"/>
                          </a:solidFill>
                          <a:effectLst/>
                          <a:latin typeface="Times New Roman" panose="02020603050405020304" pitchFamily="18" charset="0"/>
                          <a:cs typeface="Times New Roman" panose="02020603050405020304" pitchFamily="18" charset="0"/>
                        </a:rPr>
                        <a:t>   </a:t>
                      </a:r>
                      <a:r>
                        <a:rPr lang="en-US" sz="1400" b="0" kern="1200" dirty="0" smtClean="0">
                          <a:solidFill>
                            <a:srgbClr val="002060"/>
                          </a:solidFill>
                          <a:effectLst/>
                          <a:latin typeface="Times New Roman" panose="02020603050405020304" pitchFamily="18" charset="0"/>
                          <a:cs typeface="Times New Roman" panose="02020603050405020304" pitchFamily="18" charset="0"/>
                        </a:rPr>
                        <a:t>(</a:t>
                      </a:r>
                      <a:r>
                        <a:rPr lang="kk-KZ" sz="1400" b="0" kern="1200" dirty="0" smtClean="0">
                          <a:solidFill>
                            <a:srgbClr val="002060"/>
                          </a:solidFill>
                          <a:effectLst/>
                          <a:latin typeface="Times New Roman" panose="02020603050405020304" pitchFamily="18" charset="0"/>
                          <a:cs typeface="Times New Roman" panose="02020603050405020304" pitchFamily="18" charset="0"/>
                        </a:rPr>
                        <a:t>10</a:t>
                      </a:r>
                      <a:r>
                        <a:rPr lang="en-US" sz="1400" b="0" kern="1200" dirty="0" smtClean="0">
                          <a:solidFill>
                            <a:srgbClr val="002060"/>
                          </a:solidFill>
                          <a:effectLst/>
                          <a:latin typeface="Times New Roman" panose="02020603050405020304" pitchFamily="18" charset="0"/>
                          <a:cs typeface="Times New Roman" panose="02020603050405020304" pitchFamily="18" charset="0"/>
                        </a:rPr>
                        <a:t> %)</a:t>
                      </a:r>
                      <a:endParaRPr lang="ru-RU" sz="1400" b="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b="1" dirty="0" smtClean="0">
                          <a:solidFill>
                            <a:srgbClr val="002060"/>
                          </a:solidFill>
                          <a:effectLst/>
                          <a:latin typeface="Times New Roman" panose="02020603050405020304" pitchFamily="18" charset="0"/>
                          <a:cs typeface="Times New Roman" panose="02020603050405020304" pitchFamily="18" charset="0"/>
                        </a:rPr>
                        <a:t>98</a:t>
                      </a:r>
                      <a:r>
                        <a:rPr lang="en-US" sz="1400" b="1" dirty="0" smtClean="0">
                          <a:solidFill>
                            <a:srgbClr val="002060"/>
                          </a:solidFill>
                          <a:effectLst/>
                          <a:latin typeface="Times New Roman" panose="02020603050405020304" pitchFamily="18" charset="0"/>
                          <a:cs typeface="Times New Roman" panose="02020603050405020304" pitchFamily="18" charset="0"/>
                        </a:rPr>
                        <a:t> </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4275071568"/>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410599709"/>
              </p:ext>
            </p:extLst>
          </p:nvPr>
        </p:nvGraphicFramePr>
        <p:xfrm>
          <a:off x="211183" y="738521"/>
          <a:ext cx="5928360" cy="4899716"/>
        </p:xfrm>
        <a:graphic>
          <a:graphicData uri="http://schemas.openxmlformats.org/drawingml/2006/table">
            <a:tbl>
              <a:tblPr firstRow="1" firstCol="1" bandRow="1">
                <a:tableStyleId>{5C22544A-7EE6-4342-B048-85BDC9FD1C3A}</a:tableStyleId>
              </a:tblPr>
              <a:tblGrid>
                <a:gridCol w="276357">
                  <a:extLst>
                    <a:ext uri="{9D8B030D-6E8A-4147-A177-3AD203B41FA5}">
                      <a16:colId xmlns:a16="http://schemas.microsoft.com/office/drawing/2014/main" val="3094090915"/>
                    </a:ext>
                  </a:extLst>
                </a:gridCol>
                <a:gridCol w="2003112">
                  <a:extLst>
                    <a:ext uri="{9D8B030D-6E8A-4147-A177-3AD203B41FA5}">
                      <a16:colId xmlns:a16="http://schemas.microsoft.com/office/drawing/2014/main" val="4219685339"/>
                    </a:ext>
                  </a:extLst>
                </a:gridCol>
                <a:gridCol w="1375954">
                  <a:extLst>
                    <a:ext uri="{9D8B030D-6E8A-4147-A177-3AD203B41FA5}">
                      <a16:colId xmlns:a16="http://schemas.microsoft.com/office/drawing/2014/main" val="3219321196"/>
                    </a:ext>
                  </a:extLst>
                </a:gridCol>
                <a:gridCol w="1410789">
                  <a:extLst>
                    <a:ext uri="{9D8B030D-6E8A-4147-A177-3AD203B41FA5}">
                      <a16:colId xmlns:a16="http://schemas.microsoft.com/office/drawing/2014/main" val="990786877"/>
                    </a:ext>
                  </a:extLst>
                </a:gridCol>
                <a:gridCol w="862148">
                  <a:extLst>
                    <a:ext uri="{9D8B030D-6E8A-4147-A177-3AD203B41FA5}">
                      <a16:colId xmlns:a16="http://schemas.microsoft.com/office/drawing/2014/main" val="1939111325"/>
                    </a:ext>
                  </a:extLst>
                </a:gridCol>
              </a:tblGrid>
              <a:tr h="747782">
                <a:tc>
                  <a:txBody>
                    <a:bodyPr/>
                    <a:lstStyle/>
                    <a:p>
                      <a:pPr algn="ctr">
                        <a:lnSpc>
                          <a:spcPct val="115000"/>
                        </a:lnSpc>
                        <a:spcAft>
                          <a:spcPts val="0"/>
                        </a:spcAft>
                      </a:pPr>
                      <a:r>
                        <a:rPr lang="ru-RU" sz="1200" kern="1200">
                          <a:solidFill>
                            <a:schemeClr val="bg1"/>
                          </a:solidFill>
                          <a:effectLst/>
                          <a:latin typeface="Times New Roman" panose="02020603050405020304" pitchFamily="18" charset="0"/>
                          <a:cs typeface="Times New Roman" panose="02020603050405020304" pitchFamily="18" charset="0"/>
                        </a:rPr>
                        <a:t>№</a:t>
                      </a:r>
                      <a:endParaRPr lang="ru-RU" sz="12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Аудиторская группа</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устраненными замечаниями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Количество актов с несоответствиями</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200" kern="1200" dirty="0">
                          <a:solidFill>
                            <a:schemeClr val="bg1"/>
                          </a:solidFill>
                          <a:effectLst/>
                          <a:latin typeface="Times New Roman" panose="02020603050405020304" pitchFamily="18" charset="0"/>
                          <a:cs typeface="Times New Roman" panose="02020603050405020304" pitchFamily="18" charset="0"/>
                        </a:rPr>
                        <a:t>Общее количество актов</a:t>
                      </a:r>
                      <a:endParaRPr lang="ru-RU" sz="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extLst>
                  <a:ext uri="{0D108BD9-81ED-4DB2-BD59-A6C34878D82A}">
                    <a16:rowId xmlns:a16="http://schemas.microsoft.com/office/drawing/2014/main" val="1527577207"/>
                  </a:ext>
                </a:extLst>
              </a:tr>
              <a:tr h="228906">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en-US" sz="1400" dirty="0" smtClean="0">
                          <a:solidFill>
                            <a:srgbClr val="002060"/>
                          </a:solidFill>
                          <a:effectLst/>
                          <a:latin typeface="Times New Roman" panose="02020603050405020304" pitchFamily="18" charset="0"/>
                          <a:cs typeface="Times New Roman" panose="02020603050405020304" pitchFamily="18" charset="0"/>
                        </a:rPr>
                        <a:t>9</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20</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182216282"/>
                  </a:ext>
                </a:extLst>
              </a:tr>
              <a:tr h="228906">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Дарибаев</a:t>
                      </a:r>
                      <a:r>
                        <a:rPr lang="ru-RU" sz="1400" kern="1200" dirty="0">
                          <a:solidFill>
                            <a:srgbClr val="002060"/>
                          </a:solidFill>
                          <a:effectLst/>
                          <a:latin typeface="Times New Roman" panose="02020603050405020304" pitchFamily="18" charset="0"/>
                          <a:cs typeface="Times New Roman" panose="02020603050405020304" pitchFamily="18" charset="0"/>
                        </a:rPr>
                        <a:t> Ж.Е.</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en-US" sz="1400" dirty="0" smtClean="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en-US"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8</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922721639"/>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Балкибаева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1451369164"/>
                  </a:ext>
                </a:extLst>
              </a:tr>
              <a:tr h="228906">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Успанова</a:t>
                      </a:r>
                      <a:r>
                        <a:rPr lang="ru-RU" sz="1400" kern="1200" dirty="0">
                          <a:solidFill>
                            <a:srgbClr val="002060"/>
                          </a:solidFill>
                          <a:effectLst/>
                          <a:latin typeface="Times New Roman" panose="02020603050405020304" pitchFamily="18" charset="0"/>
                          <a:cs typeface="Times New Roman" panose="02020603050405020304" pitchFamily="18" charset="0"/>
                        </a:rPr>
                        <a:t> Ж.К.</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735705223"/>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Юнусова Р.Б.</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1</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918564979"/>
                  </a:ext>
                </a:extLst>
              </a:tr>
              <a:tr h="228906">
                <a:tc vMerge="1">
                  <a:txBody>
                    <a:bodyPr/>
                    <a:lstStyle/>
                    <a:p>
                      <a:endParaRPr lang="ru-RU"/>
                    </a:p>
                  </a:txBody>
                  <a:tcPr/>
                </a:tc>
                <a:tc>
                  <a:txBody>
                    <a:bodyPr/>
                    <a:lstStyle/>
                    <a:p>
                      <a:pPr>
                        <a:lnSpc>
                          <a:spcPct val="115000"/>
                        </a:lnSpc>
                        <a:spcAft>
                          <a:spcPts val="0"/>
                        </a:spcAft>
                      </a:pPr>
                      <a:r>
                        <a:rPr lang="ru-RU" sz="1400" kern="1200" spc="-40">
                          <a:solidFill>
                            <a:srgbClr val="002060"/>
                          </a:solidFill>
                          <a:effectLst/>
                          <a:latin typeface="Times New Roman" panose="02020603050405020304" pitchFamily="18" charset="0"/>
                          <a:cs typeface="Times New Roman" panose="02020603050405020304" pitchFamily="18" charset="0"/>
                        </a:rPr>
                        <a:t>Маткурбанова Ж.Д.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989527815"/>
                  </a:ext>
                </a:extLst>
              </a:tr>
              <a:tr h="228906">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№2</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22</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3895121703"/>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Дарибаев Ж.Е.</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12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691526186"/>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Шокимова Ж.А.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842016909"/>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Тенизбаева Д.С.</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4</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4</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471846802"/>
                  </a:ext>
                </a:extLst>
              </a:tr>
              <a:tr h="228906">
                <a:tc vMerge="1">
                  <a:txBody>
                    <a:bodyPr/>
                    <a:lstStyle/>
                    <a:p>
                      <a:endParaRPr lang="ru-RU"/>
                    </a:p>
                  </a:txBody>
                  <a:tcPr/>
                </a:tc>
                <a:tc>
                  <a:txBody>
                    <a:bodyPr/>
                    <a:lstStyle/>
                    <a:p>
                      <a:pPr>
                        <a:lnSpc>
                          <a:spcPct val="115000"/>
                        </a:lnSpc>
                        <a:spcAft>
                          <a:spcPts val="0"/>
                        </a:spcAft>
                      </a:pPr>
                      <a:r>
                        <a:rPr lang="ru-RU" sz="1400" kern="1200" dirty="0" err="1">
                          <a:solidFill>
                            <a:srgbClr val="002060"/>
                          </a:solidFill>
                          <a:effectLst/>
                          <a:latin typeface="Times New Roman" panose="02020603050405020304" pitchFamily="18" charset="0"/>
                          <a:cs typeface="Times New Roman" panose="02020603050405020304" pitchFamily="18" charset="0"/>
                        </a:rPr>
                        <a:t>Келесова</a:t>
                      </a:r>
                      <a:r>
                        <a:rPr lang="ru-RU" sz="1400" kern="1200" dirty="0">
                          <a:solidFill>
                            <a:srgbClr val="002060"/>
                          </a:solidFill>
                          <a:effectLst/>
                          <a:latin typeface="Times New Roman" panose="02020603050405020304" pitchFamily="18" charset="0"/>
                          <a:cs typeface="Times New Roman" panose="02020603050405020304" pitchFamily="18" charset="0"/>
                        </a:rPr>
                        <a:t> У.С.</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244419398"/>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Жатканбаева А.О.</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1178134656"/>
                  </a:ext>
                </a:extLst>
              </a:tr>
              <a:tr h="228906">
                <a:tc rowSpan="6">
                  <a:txBody>
                    <a:bodyPr/>
                    <a:lstStyle/>
                    <a:p>
                      <a:pPr>
                        <a:lnSpc>
                          <a:spcPct val="115000"/>
                        </a:lnSpc>
                        <a:spcAft>
                          <a:spcPts val="0"/>
                        </a:spcAft>
                      </a:pPr>
                      <a:r>
                        <a:rPr lang="kk-KZ"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1">
                        <a:lumMod val="40000"/>
                        <a:lumOff val="60000"/>
                      </a:schemeClr>
                    </a:solidFill>
                  </a:tcPr>
                </a:tc>
                <a:tc>
                  <a:txBody>
                    <a:bodyPr/>
                    <a:lstStyle/>
                    <a:p>
                      <a:pPr algn="ctr">
                        <a:lnSpc>
                          <a:spcPct val="115000"/>
                        </a:lnSpc>
                        <a:spcAft>
                          <a:spcPts val="0"/>
                        </a:spcAft>
                      </a:pPr>
                      <a:r>
                        <a:rPr lang="ru-RU" sz="1400" b="1" kern="1200" dirty="0">
                          <a:solidFill>
                            <a:srgbClr val="002060"/>
                          </a:solidFill>
                          <a:effectLst/>
                          <a:latin typeface="Times New Roman" panose="02020603050405020304" pitchFamily="18" charset="0"/>
                          <a:cs typeface="Times New Roman" panose="02020603050405020304" pitchFamily="18" charset="0"/>
                        </a:rPr>
                        <a:t>Аудиторская группа №3</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tc>
                  <a:txBody>
                    <a:bodyPr/>
                    <a:lstStyle/>
                    <a:p>
                      <a:pPr algn="ctr">
                        <a:lnSpc>
                          <a:spcPct val="115000"/>
                        </a:lnSpc>
                        <a:spcAft>
                          <a:spcPts val="0"/>
                        </a:spcAft>
                      </a:pPr>
                      <a:r>
                        <a:rPr lang="kk-KZ" sz="1400" b="1"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solidFill>
                      <a:schemeClr val="accent2">
                        <a:lumMod val="60000"/>
                        <a:lumOff val="40000"/>
                      </a:schemeClr>
                    </a:solidFill>
                  </a:tcP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26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solidFill>
                      <a:schemeClr val="accent2">
                        <a:lumMod val="60000"/>
                        <a:lumOff val="40000"/>
                      </a:schemeClr>
                    </a:solidFill>
                  </a:tcPr>
                </a:tc>
                <a:extLst>
                  <a:ext uri="{0D108BD9-81ED-4DB2-BD59-A6C34878D82A}">
                    <a16:rowId xmlns:a16="http://schemas.microsoft.com/office/drawing/2014/main" val="2793197712"/>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Балкибаева Г.А.</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2698251681"/>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Абдрахманова А.Т.</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5</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3829622566"/>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Нусупова А.Ж.</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6</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4232571450"/>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Толкумбекова А.К.</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6</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a:solidFill>
                            <a:srgbClr val="002060"/>
                          </a:solidFill>
                          <a:effectLst/>
                          <a:latin typeface="Times New Roman" panose="02020603050405020304" pitchFamily="18" charset="0"/>
                          <a:cs typeface="Times New Roman" panose="02020603050405020304" pitchFamily="18" charset="0"/>
                        </a:rPr>
                        <a:t>7</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4040211988"/>
                  </a:ext>
                </a:extLst>
              </a:tr>
              <a:tr h="228906">
                <a:tc vMerge="1">
                  <a:txBody>
                    <a:bodyPr/>
                    <a:lstStyle/>
                    <a:p>
                      <a:endParaRPr lang="ru-RU"/>
                    </a:p>
                  </a:txBody>
                  <a:tcPr/>
                </a:tc>
                <a:tc>
                  <a:txBody>
                    <a:bodyPr/>
                    <a:lstStyle/>
                    <a:p>
                      <a:pPr>
                        <a:lnSpc>
                          <a:spcPct val="115000"/>
                        </a:lnSpc>
                        <a:spcAft>
                          <a:spcPts val="0"/>
                        </a:spcAft>
                      </a:pPr>
                      <a:r>
                        <a:rPr lang="ru-RU" sz="1400" kern="1200">
                          <a:solidFill>
                            <a:srgbClr val="002060"/>
                          </a:solidFill>
                          <a:effectLst/>
                          <a:latin typeface="Times New Roman" panose="02020603050405020304" pitchFamily="18" charset="0"/>
                          <a:cs typeface="Times New Roman" panose="02020603050405020304" pitchFamily="18" charset="0"/>
                        </a:rPr>
                        <a:t>Кульбаева Д.Д.</a:t>
                      </a:r>
                      <a:endParaRPr lang="ru-RU" sz="14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tc>
                  <a:txBody>
                    <a:bodyPr/>
                    <a:lstStyle/>
                    <a:p>
                      <a:pPr algn="ctr">
                        <a:lnSpc>
                          <a:spcPct val="115000"/>
                        </a:lnSpc>
                        <a:spcAft>
                          <a:spcPts val="0"/>
                        </a:spcAft>
                      </a:pPr>
                      <a:r>
                        <a:rPr lang="kk-KZ" sz="1400" dirty="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368" marR="18368" marT="4920" marB="0" anchor="ctr"/>
                </a:tc>
                <a:tc>
                  <a:txBody>
                    <a:bodyPr/>
                    <a:lstStyle/>
                    <a:p>
                      <a:pPr algn="ctr">
                        <a:lnSpc>
                          <a:spcPct val="115000"/>
                        </a:lnSpc>
                        <a:spcAft>
                          <a:spcPts val="0"/>
                        </a:spcAft>
                      </a:pPr>
                      <a:r>
                        <a:rPr lang="ru-RU" sz="1400" dirty="0">
                          <a:solidFill>
                            <a:srgbClr val="002060"/>
                          </a:solidFill>
                          <a:effectLst/>
                          <a:latin typeface="Times New Roman" panose="02020603050405020304" pitchFamily="18" charset="0"/>
                          <a:cs typeface="Times New Roman" panose="02020603050405020304" pitchFamily="18" charset="0"/>
                        </a:rPr>
                        <a:t>3</a:t>
                      </a:r>
                      <a:endParaRPr lang="ru-RU" sz="14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473" marR="35473" marT="0" marB="0" anchor="ctr"/>
                </a:tc>
                <a:extLst>
                  <a:ext uri="{0D108BD9-81ED-4DB2-BD59-A6C34878D82A}">
                    <a16:rowId xmlns:a16="http://schemas.microsoft.com/office/drawing/2014/main" val="3142112814"/>
                  </a:ext>
                </a:extLst>
              </a:tr>
            </a:tbl>
          </a:graphicData>
        </a:graphic>
      </p:graphicFrame>
      <p:sp>
        <p:nvSpPr>
          <p:cNvPr id="4" name="Прямоугольник 3"/>
          <p:cNvSpPr/>
          <p:nvPr/>
        </p:nvSpPr>
        <p:spPr>
          <a:xfrm>
            <a:off x="-6007" y="187717"/>
            <a:ext cx="12049957" cy="375487"/>
          </a:xfrm>
          <a:prstGeom prst="rect">
            <a:avLst/>
          </a:prstGeom>
        </p:spPr>
        <p:txBody>
          <a:bodyPr wrap="square">
            <a:spAutoFit/>
          </a:bodyPr>
          <a:lstStyle/>
          <a:p>
            <a:pPr algn="ctr">
              <a:lnSpc>
                <a:spcPct val="115000"/>
              </a:lnSpc>
              <a:spcAft>
                <a:spcPts val="0"/>
              </a:spcAft>
            </a:pP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К</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ешенді </a:t>
            </a: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ішкі  аудиттің топ бойынша </a:t>
            </a:r>
            <a:r>
              <a:rPr lang="kk-KZ" sz="1600" b="1"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нәтижелері </a:t>
            </a:r>
            <a:r>
              <a:rPr lang="kk-KZ" sz="1600" dirty="0" smtClean="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kk-KZ"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 </a:t>
            </a:r>
            <a:r>
              <a:rPr lang="kk-KZ"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кезең</a:t>
            </a:r>
            <a:r>
              <a:rPr lang="kk-KZ" sz="16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a:t>
            </a:r>
            <a:r>
              <a:rPr lang="kk-KZ" sz="16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9.01 - 11.01.2024 ж.)</a:t>
            </a:r>
            <a:endParaRPr lang="ru-RU" sz="16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15175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20711</TotalTime>
  <Words>7630</Words>
  <Application>Microsoft Office PowerPoint</Application>
  <PresentationFormat>Широкоэкранный</PresentationFormat>
  <Paragraphs>1969</Paragraphs>
  <Slides>49</Slides>
  <Notes>3</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49</vt:i4>
      </vt:variant>
    </vt:vector>
  </HeadingPairs>
  <TitlesOfParts>
    <vt:vector size="57" baseType="lpstr">
      <vt:lpstr>SimSun</vt:lpstr>
      <vt:lpstr>Arial</vt:lpstr>
      <vt:lpstr>Calibri</vt:lpstr>
      <vt:lpstr>Calibri Light</vt:lpstr>
      <vt:lpstr>Roboto Condensed</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kaznmu-demo25@outlook.com</dc:creator>
  <cp:lastModifiedBy>admin</cp:lastModifiedBy>
  <cp:revision>355</cp:revision>
  <cp:lastPrinted>2024-02-23T10:58:41Z</cp:lastPrinted>
  <dcterms:created xsi:type="dcterms:W3CDTF">2023-09-12T04:59:33Z</dcterms:created>
  <dcterms:modified xsi:type="dcterms:W3CDTF">2024-03-18T07:21:00Z</dcterms:modified>
</cp:coreProperties>
</file>