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80" r:id="rId4"/>
    <p:sldId id="261" r:id="rId6"/>
    <p:sldId id="282" r:id="rId7"/>
    <p:sldId id="275" r:id="rId8"/>
    <p:sldId id="276" r:id="rId9"/>
    <p:sldId id="262" r:id="rId10"/>
    <p:sldId id="273" r:id="rId11"/>
    <p:sldId id="264" r:id="rId12"/>
    <p:sldId id="274" r:id="rId13"/>
    <p:sldId id="268" r:id="rId14"/>
    <p:sldId id="277" r:id="rId15"/>
    <p:sldId id="279" r:id="rId16"/>
    <p:sldId id="278" r:id="rId17"/>
    <p:sldId id="266" r:id="rId18"/>
    <p:sldId id="267" r:id="rId19"/>
    <p:sldId id="269" r:id="rId20"/>
  </p:sldIdLst>
  <p:sldSz cx="12192000" cy="6858000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7931E"/>
    <a:srgbClr val="07407B"/>
    <a:srgbClr val="FFF2CC"/>
    <a:srgbClr val="F9A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92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23" y="278"/>
      </p:cViewPr>
      <p:guideLst>
        <p:guide orient="horz" pos="2152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57F315-69E2-4319-A61E-0FF0074A840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ru-RU" altLang="en-US" sz="1200" dirty="0"/>
            </a:fld>
            <a:endParaRPr lang="ru-RU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560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174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Google Shape;89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00">
                <a:alpha val="100000"/>
              </a:srgbClr>
            </a:solidFill>
            <a:headEnd w="sm" len="sm"/>
            <a:tailEnd w="sm" len="sm"/>
          </a:ln>
        </p:spPr>
      </p:sp>
      <p:sp>
        <p:nvSpPr>
          <p:cNvPr id="9219" name="Google Shape;90;p1:notes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noFill/>
          <a:ln>
            <a:noFill/>
          </a:ln>
        </p:spPr>
        <p:txBody>
          <a:bodyPr wrap="square" lIns="91425" tIns="45700" rIns="91425" bIns="45700" anchor="t" anchorCtr="0"/>
          <a:p>
            <a:pPr lvl="0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9220" name="Google Shape;91;p1:notes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331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536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ru-RU" altLang="ru-RU" dirty="0"/>
          </a:p>
        </p:txBody>
      </p:sp>
      <p:sp>
        <p:nvSpPr>
          <p:cNvPr id="1946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150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B8D69B-52F7-4D3C-9164-6623529BF6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en-US" dirty="0">
                <a:latin typeface="Calibri" panose="020F0502020204030204" pitchFamily="34" charset="0"/>
              </a:rPr>
            </a:fld>
            <a:endParaRPr lang="ru-RU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8.png"/><Relationship Id="rId7" Type="http://schemas.openxmlformats.org/officeDocument/2006/relationships/oleObject" Target="../embeddings/oleObject11.bin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6.emf"/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1" Type="http://schemas.openxmlformats.org/officeDocument/2006/relationships/notesSlide" Target="../notesSlides/notesSlide10.xml"/><Relationship Id="rId10" Type="http://schemas.openxmlformats.org/officeDocument/2006/relationships/vmlDrawing" Target="../drawings/vmlDrawing5.v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oleObject" Target="../embeddings/oleObject4.bin"/><Relationship Id="rId2" Type="http://schemas.openxmlformats.org/officeDocument/2006/relationships/image" Target="../media/image20.png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27.png"/><Relationship Id="rId7" Type="http://schemas.openxmlformats.org/officeDocument/2006/relationships/oleObject" Target="../embeddings/oleObject8.bin"/><Relationship Id="rId6" Type="http://schemas.openxmlformats.org/officeDocument/2006/relationships/image" Target="../media/image26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png"/><Relationship Id="rId3" Type="http://schemas.openxmlformats.org/officeDocument/2006/relationships/oleObject" Target="../embeddings/oleObject6.bin"/><Relationship Id="rId2" Type="http://schemas.openxmlformats.org/officeDocument/2006/relationships/image" Target="../media/image24.png"/><Relationship Id="rId13" Type="http://schemas.openxmlformats.org/officeDocument/2006/relationships/notesSlide" Target="../notesSlides/notesSlide5.xml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8.png"/><Relationship Id="rId1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Прямоугольник 8"/>
          <p:cNvSpPr/>
          <p:nvPr/>
        </p:nvSpPr>
        <p:spPr>
          <a:xfrm>
            <a:off x="0" y="0"/>
            <a:ext cx="6518275" cy="6858000"/>
          </a:xfrm>
          <a:prstGeom prst="rect">
            <a:avLst/>
          </a:prstGeom>
          <a:solidFill>
            <a:srgbClr val="07407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Рисунок 11"/>
          <p:cNvPicPr>
            <a:picLocks noChangeAspect="1"/>
          </p:cNvPicPr>
          <p:nvPr/>
        </p:nvPicPr>
        <p:blipFill>
          <a:blip r:embed="rId1"/>
          <a:srcRect b="12019"/>
          <a:stretch>
            <a:fillRect/>
          </a:stretch>
        </p:blipFill>
        <p:spPr>
          <a:xfrm>
            <a:off x="0" y="0"/>
            <a:ext cx="6515100" cy="3598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27063" y="4041775"/>
            <a:ext cx="5260975" cy="1878013"/>
          </a:xfrm>
          <a:prstGeom prst="rect">
            <a:avLst/>
          </a:prstGeom>
          <a:noFill/>
          <a:ln w="19050"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6525" y="5665788"/>
            <a:ext cx="3702050" cy="565150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8" name="TextBox 14"/>
          <p:cNvSpPr txBox="1"/>
          <p:nvPr/>
        </p:nvSpPr>
        <p:spPr>
          <a:xfrm>
            <a:off x="962025" y="4222750"/>
            <a:ext cx="4591050" cy="1201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</a:t>
            </a:r>
            <a:endParaRPr lang="en-US" alt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TextBox 15"/>
          <p:cNvSpPr txBox="1"/>
          <p:nvPr/>
        </p:nvSpPr>
        <p:spPr>
          <a:xfrm>
            <a:off x="976313" y="5637213"/>
            <a:ext cx="45910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Правления - Ректор </a:t>
            </a:r>
            <a:b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БАЙЖУМАНОВ М.К.</a:t>
            </a:r>
            <a:endParaRPr lang="en-US" altLang="ru-RU" sz="1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TextBox 16"/>
          <p:cNvSpPr txBox="1"/>
          <p:nvPr/>
        </p:nvSpPr>
        <p:spPr>
          <a:xfrm>
            <a:off x="962025" y="6391275"/>
            <a:ext cx="45910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</a:t>
            </a:r>
            <a:r>
              <a:rPr lang="en-US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altLang="ru-RU" sz="1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186613" y="846138"/>
            <a:ext cx="531813" cy="530225"/>
          </a:xfrm>
          <a:prstGeom prst="ellipse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186613" y="1465263"/>
            <a:ext cx="531813" cy="530225"/>
          </a:xfrm>
          <a:prstGeom prst="ellipse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186613" y="2097088"/>
            <a:ext cx="531813" cy="530225"/>
          </a:xfrm>
          <a:prstGeom prst="ellipse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86613" y="2724150"/>
            <a:ext cx="531813" cy="530225"/>
          </a:xfrm>
          <a:prstGeom prst="ellipse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196138" y="4056063"/>
            <a:ext cx="530225" cy="530225"/>
          </a:xfrm>
          <a:prstGeom prst="ellipse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186613" y="4756150"/>
            <a:ext cx="531813" cy="530225"/>
          </a:xfrm>
          <a:prstGeom prst="ellipse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177088" y="5454650"/>
            <a:ext cx="531813" cy="530225"/>
          </a:xfrm>
          <a:prstGeom prst="ellipse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88" name="TextBox 24"/>
          <p:cNvSpPr txBox="1"/>
          <p:nvPr/>
        </p:nvSpPr>
        <p:spPr>
          <a:xfrm>
            <a:off x="7920038" y="901700"/>
            <a:ext cx="3859212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потенциал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деятельность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взаимодействие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деятельность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и развитие библиотеки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</a:t>
            </a:r>
            <a:endParaRPr lang="ru-RU" altLang="ru-RU" sz="2000" b="1" dirty="0">
              <a:solidFill>
                <a:srgbClr val="0740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740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университета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endParaRPr lang="en-US" altLang="ru-RU" sz="2000" b="1" dirty="0">
              <a:solidFill>
                <a:srgbClr val="07407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191375" y="3340100"/>
            <a:ext cx="530225" cy="531813"/>
          </a:xfrm>
          <a:prstGeom prst="ellipse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196138" y="6151563"/>
            <a:ext cx="531813" cy="530225"/>
          </a:xfrm>
          <a:prstGeom prst="ellipse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x-none" sz="1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sz="14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Прямоугольник 18"/>
          <p:cNvSpPr/>
          <p:nvPr/>
        </p:nvSpPr>
        <p:spPr>
          <a:xfrm>
            <a:off x="4600575" y="1023938"/>
            <a:ext cx="520700" cy="3389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1288" y="1030288"/>
            <a:ext cx="574675" cy="3382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32163" y="1030288"/>
            <a:ext cx="557213" cy="3382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7" name="TextBox 24"/>
          <p:cNvSpPr txBox="1"/>
          <p:nvPr/>
        </p:nvSpPr>
        <p:spPr>
          <a:xfrm>
            <a:off x="1249363" y="304800"/>
            <a:ext cx="56626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100" y="1030288"/>
            <a:ext cx="2992438" cy="3382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1" name="TextBox 39"/>
          <p:cNvSpPr txBox="1"/>
          <p:nvPr/>
        </p:nvSpPr>
        <p:spPr>
          <a:xfrm>
            <a:off x="6303963" y="304800"/>
            <a:ext cx="56626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БИБЛИОТЕКИ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42" name="Рисунок 15"/>
          <p:cNvPicPr>
            <a:picLocks noChangeAspect="1"/>
          </p:cNvPicPr>
          <p:nvPr/>
        </p:nvPicPr>
        <p:blipFill>
          <a:blip r:embed="rId1"/>
          <a:srcRect b="44881"/>
          <a:stretch>
            <a:fillRect/>
          </a:stretch>
        </p:blipFill>
        <p:spPr>
          <a:xfrm>
            <a:off x="46038" y="4867275"/>
            <a:ext cx="4035425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538" y="4756150"/>
            <a:ext cx="3019425" cy="156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4" name="Прямоугольник 19"/>
          <p:cNvSpPr/>
          <p:nvPr/>
        </p:nvSpPr>
        <p:spPr>
          <a:xfrm>
            <a:off x="6162675" y="2662238"/>
            <a:ext cx="5665788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фонд электронных образовательных ресурсов – 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37К+,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 ч. на гос.языке – 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16 443,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русском языке – 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16 680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английском языке – 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4 027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документов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изданий составляет: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периодических – 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3 150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ектов</a:t>
            </a: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Труды ППС –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969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– 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гос.языке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5" name="Прямоугольник 20"/>
          <p:cNvSpPr/>
          <p:nvPr/>
        </p:nvSpPr>
        <p:spPr>
          <a:xfrm>
            <a:off x="8861425" y="4545013"/>
            <a:ext cx="1858963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 БД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IRPSmart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 ИРБИС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64+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РМЭБ, Прараграф, 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 </a:t>
            </a: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Abstracts,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Willey online library, 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Scopus, Web of Science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6" name="Прямоугольник 21"/>
          <p:cNvSpPr/>
          <p:nvPr/>
        </p:nvSpPr>
        <p:spPr>
          <a:xfrm>
            <a:off x="10620375" y="4576763"/>
            <a:ext cx="13462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библиотеки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 Zone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Chillout room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Coworking zone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 кітапхана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точка чтения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61425" y="5899150"/>
            <a:ext cx="1858963" cy="646113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x-none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x-none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зНЭБ</a:t>
            </a:r>
            <a:endParaRPr lang="en-US" altLang="x-none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x-none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Kitap.kz</a:t>
            </a:r>
            <a:endParaRPr lang="en-US" altLang="x-none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x-none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endParaRPr lang="en-US" altLang="x-none" sz="1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48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963" y="4635500"/>
            <a:ext cx="2443162" cy="16843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8449" name="Таблица 18448"/>
          <p:cNvGraphicFramePr/>
          <p:nvPr/>
        </p:nvGraphicFramePr>
        <p:xfrm>
          <a:off x="6153150" y="1347788"/>
          <a:ext cx="5743575" cy="1279525"/>
        </p:xfrm>
        <a:graphic>
          <a:graphicData uri="http://schemas.openxmlformats.org/drawingml/2006/table">
            <a:tbl>
              <a:tblPr/>
              <a:tblGrid>
                <a:gridCol w="703263"/>
                <a:gridCol w="996950"/>
                <a:gridCol w="1112837"/>
                <a:gridCol w="1206500"/>
                <a:gridCol w="1724025"/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фонд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за год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фонд на каз.яз.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за год на каз.яз.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1 287 364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311 577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1 290 763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313 685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1 235 468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277 176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651" marB="4565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8481" name="Прямоугольник 3"/>
          <p:cNvSpPr/>
          <p:nvPr/>
        </p:nvSpPr>
        <p:spPr>
          <a:xfrm>
            <a:off x="7519988" y="793750"/>
            <a:ext cx="2947987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фонд - </a:t>
            </a:r>
            <a:r>
              <a:rPr lang="ru-RU" altLang="ru-RU" sz="2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1 235 468</a:t>
            </a:r>
            <a:endParaRPr lang="ru-RU" altLang="ru-RU" sz="2400" b="1" dirty="0">
              <a:solidFill>
                <a:srgbClr val="F7931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95888" y="1023938"/>
            <a:ext cx="520700" cy="3389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483" name="Таблица 18482"/>
          <p:cNvGraphicFramePr/>
          <p:nvPr/>
        </p:nvGraphicFramePr>
        <p:xfrm>
          <a:off x="542925" y="1023938"/>
          <a:ext cx="5232400" cy="3389313"/>
        </p:xfrm>
        <a:graphic>
          <a:graphicData uri="http://schemas.openxmlformats.org/drawingml/2006/table">
            <a:tbl>
              <a:tblPr/>
              <a:tblGrid>
                <a:gridCol w="2741613"/>
                <a:gridCol w="595312"/>
                <a:gridCol w="644525"/>
                <a:gridCol w="577850"/>
                <a:gridCol w="673100"/>
              </a:tblGrid>
              <a:tr h="207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ts val="107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75"/>
                        </a:lnSpc>
                        <a:buNone/>
                      </a:pPr>
                      <a:r>
                        <a:rPr lang="en-US" alt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altLang="ru-RU" sz="1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75"/>
                        </a:lnSpc>
                        <a:buNone/>
                      </a:pPr>
                      <a:r>
                        <a:rPr lang="en-US" alt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altLang="ru-RU" sz="1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75"/>
                        </a:lnSpc>
                        <a:buNone/>
                      </a:pPr>
                      <a:r>
                        <a:rPr lang="en-US" alt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altLang="ru-RU" sz="1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75"/>
                        </a:lnSpc>
                        <a:buNone/>
                      </a:pPr>
                      <a:r>
                        <a:rPr lang="ru-RU" alt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altLang="ru-RU" sz="1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6675" lvl="0" indent="0" algn="ctr" eaLnBrk="1" hangingPunct="1">
                        <a:lnSpc>
                          <a:spcPts val="109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Организационно-методические работы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6" marR="91436" marT="45724" marB="45724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6675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6" marR="91436" marT="45724" marB="45724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6675" lvl="0" indent="0" algn="ctr" eaLnBrk="1" hangingPunct="1">
                        <a:lnSpc>
                          <a:spcPts val="112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Гражданское, патриотическое воспитание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2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2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2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6" marR="91436" marT="45724" marB="45724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6675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Духовно-нравственное, воспитание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6" marR="91436" marT="45724" marB="45724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ctr" eaLnBrk="1" hangingPunct="1"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равовое воспитание</a:t>
                      </a: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а</a:t>
                      </a:r>
                      <a:r>
                        <a:rPr lang="ru-RU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нтикоррупционн</a:t>
                      </a: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ые мероприятия 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6" marR="91436" marT="45724" marB="45724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17475" lvl="0" indent="-88900" algn="ctr" eaLnBrk="1" hangingPunct="1"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здорового образа жизни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6" marR="91436" marT="45724" marB="45724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6675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творчества студентов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6" marR="91436" marT="45724" marB="45724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6675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грамотность и профилактика лудомании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11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6" marR="91436" marT="45724" marB="45724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6675" lvl="0" indent="0" algn="ctr" eaLnBrk="1" hangingPunct="1">
                        <a:lnSpc>
                          <a:spcPts val="112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распространения наркомании среди молодежи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175" lvl="0" indent="0" algn="ctr" eaLnBrk="1" hangingPunct="1">
                        <a:lnSpc>
                          <a:spcPts val="112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175" lvl="0" indent="0" algn="ctr" eaLnBrk="1" hangingPunct="1">
                        <a:lnSpc>
                          <a:spcPts val="112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175" lvl="0" indent="0" algn="ctr" eaLnBrk="1" hangingPunct="1">
                        <a:lnSpc>
                          <a:spcPts val="1125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6" marR="91436" marT="45724" marB="45724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6675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Ментальное здоровье студентов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algn="ctr" eaLnBrk="1" hangingPunct="1">
                        <a:lnSpc>
                          <a:spcPts val="1050"/>
                        </a:lnSpc>
                        <a:buNone/>
                      </a:pPr>
                      <a:r>
                        <a:rPr lang="en-US" alt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altLang="ru-RU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6" marR="91436" marT="45724" marB="45724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Box 24"/>
          <p:cNvSpPr txBox="1"/>
          <p:nvPr/>
        </p:nvSpPr>
        <p:spPr>
          <a:xfrm>
            <a:off x="1249363" y="304800"/>
            <a:ext cx="56626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УНИВЕРСИТЕТА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888" y="1366838"/>
            <a:ext cx="2638425" cy="1593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9313" y="1357313"/>
            <a:ext cx="2636838" cy="1593850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26150" y="1366838"/>
            <a:ext cx="2636838" cy="1593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888" y="2974975"/>
            <a:ext cx="2638425" cy="1684338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6150" y="2974975"/>
            <a:ext cx="2636838" cy="1684338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9313" y="2974975"/>
            <a:ext cx="2636838" cy="1684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62988" y="2974975"/>
            <a:ext cx="2638425" cy="1684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человеческим капиталом и корпоративная культура</a:t>
            </a:r>
            <a:endParaRPr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92" name="Рисунок 4"/>
          <p:cNvPicPr>
            <a:picLocks noChangeAspect="1"/>
          </p:cNvPicPr>
          <p:nvPr/>
        </p:nvPicPr>
        <p:blipFill>
          <a:blip r:embed="rId1"/>
          <a:srcRect t="16840"/>
          <a:stretch>
            <a:fillRect/>
          </a:stretch>
        </p:blipFill>
        <p:spPr>
          <a:xfrm>
            <a:off x="8662988" y="1357313"/>
            <a:ext cx="2636837" cy="160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Овал 5"/>
          <p:cNvSpPr/>
          <p:nvPr/>
        </p:nvSpPr>
        <p:spPr>
          <a:xfrm>
            <a:off x="2859088" y="1443038"/>
            <a:ext cx="366713" cy="366713"/>
          </a:xfrm>
          <a:prstGeom prst="ellipse">
            <a:avLst/>
          </a:prstGeom>
          <a:solidFill>
            <a:srgbClr val="0740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07038" y="1443038"/>
            <a:ext cx="365125" cy="3667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59088" y="3051175"/>
            <a:ext cx="358775" cy="3587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151813" y="3051175"/>
            <a:ext cx="358775" cy="3587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07038" y="3040063"/>
            <a:ext cx="358775" cy="358775"/>
          </a:xfrm>
          <a:prstGeom prst="ellipse">
            <a:avLst/>
          </a:prstGeom>
          <a:solidFill>
            <a:srgbClr val="0740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143875" y="1441450"/>
            <a:ext cx="365125" cy="366713"/>
          </a:xfrm>
          <a:prstGeom prst="ellipse">
            <a:avLst/>
          </a:prstGeom>
          <a:solidFill>
            <a:srgbClr val="0740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788650" y="3051175"/>
            <a:ext cx="358775" cy="358775"/>
          </a:xfrm>
          <a:prstGeom prst="ellipse">
            <a:avLst/>
          </a:prstGeom>
          <a:solidFill>
            <a:srgbClr val="0740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0" name="Прямоугольник 20"/>
          <p:cNvSpPr/>
          <p:nvPr/>
        </p:nvSpPr>
        <p:spPr>
          <a:xfrm>
            <a:off x="5486400" y="1460500"/>
            <a:ext cx="42862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alt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1" name="Прямоугольник 21"/>
          <p:cNvSpPr/>
          <p:nvPr/>
        </p:nvSpPr>
        <p:spPr>
          <a:xfrm>
            <a:off x="8132763" y="3055938"/>
            <a:ext cx="427037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alt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2" name="Прямоугольник 22"/>
          <p:cNvSpPr/>
          <p:nvPr/>
        </p:nvSpPr>
        <p:spPr>
          <a:xfrm>
            <a:off x="2836863" y="3054350"/>
            <a:ext cx="427037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alt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3" name="Прямоугольник 23"/>
          <p:cNvSpPr/>
          <p:nvPr/>
        </p:nvSpPr>
        <p:spPr>
          <a:xfrm>
            <a:off x="2854325" y="1455738"/>
            <a:ext cx="427038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4" name="Прямоугольник 25"/>
          <p:cNvSpPr/>
          <p:nvPr/>
        </p:nvSpPr>
        <p:spPr>
          <a:xfrm>
            <a:off x="5489575" y="3051175"/>
            <a:ext cx="42862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5" name="Прямоугольник 27"/>
          <p:cNvSpPr/>
          <p:nvPr/>
        </p:nvSpPr>
        <p:spPr>
          <a:xfrm>
            <a:off x="8126413" y="1441450"/>
            <a:ext cx="427037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6" name="Прямоугольник 28"/>
          <p:cNvSpPr/>
          <p:nvPr/>
        </p:nvSpPr>
        <p:spPr>
          <a:xfrm>
            <a:off x="10782300" y="3060700"/>
            <a:ext cx="42703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7" name="Прямоугольник 12"/>
          <p:cNvSpPr/>
          <p:nvPr/>
        </p:nvSpPr>
        <p:spPr>
          <a:xfrm>
            <a:off x="6272213" y="1909763"/>
            <a:ext cx="2144712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устойчивое развитие региона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8" name="Прямоугольник 30"/>
          <p:cNvSpPr/>
          <p:nvPr/>
        </p:nvSpPr>
        <p:spPr>
          <a:xfrm>
            <a:off x="3543300" y="3346450"/>
            <a:ext cx="2305050" cy="977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исследовательского потенциала (Researcher Development)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9" name="Прямоугольник 31"/>
          <p:cNvSpPr/>
          <p:nvPr/>
        </p:nvSpPr>
        <p:spPr>
          <a:xfrm>
            <a:off x="947738" y="3359150"/>
            <a:ext cx="2305050" cy="977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научных исследований с реальным воздействием (Research with Impact)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0" name="Прямоугольник 33"/>
          <p:cNvSpPr/>
          <p:nvPr/>
        </p:nvSpPr>
        <p:spPr>
          <a:xfrm>
            <a:off x="825500" y="1587500"/>
            <a:ext cx="24003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преподавания и образовательных программ (Teaching Excellence)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1" name="Прямоугольник 31"/>
          <p:cNvSpPr/>
          <p:nvPr/>
        </p:nvSpPr>
        <p:spPr>
          <a:xfrm>
            <a:off x="3533775" y="1778000"/>
            <a:ext cx="230505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студенческого опыта (Student Experience)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2" name="Прямоугольник 31"/>
          <p:cNvSpPr/>
          <p:nvPr/>
        </p:nvSpPr>
        <p:spPr>
          <a:xfrm>
            <a:off x="6211888" y="3425825"/>
            <a:ext cx="230505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и стратегические альянсы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0888" y="4662488"/>
            <a:ext cx="2638425" cy="168433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26150" y="4662488"/>
            <a:ext cx="2636838" cy="168433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89313" y="4662488"/>
            <a:ext cx="2636838" cy="1684338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662988" y="4662488"/>
            <a:ext cx="2638425" cy="1684338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направления развития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9088" y="4738688"/>
            <a:ext cx="358775" cy="360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151813" y="4738688"/>
            <a:ext cx="358775" cy="360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507038" y="4727575"/>
            <a:ext cx="358775" cy="360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0807700" y="4738688"/>
            <a:ext cx="358775" cy="360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1" name="Прямоугольник 21"/>
          <p:cNvSpPr/>
          <p:nvPr/>
        </p:nvSpPr>
        <p:spPr>
          <a:xfrm>
            <a:off x="8091488" y="4745038"/>
            <a:ext cx="49212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740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altLang="ru-RU" sz="1600" b="1" dirty="0">
              <a:solidFill>
                <a:srgbClr val="07407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2" name="Прямоугольник 22"/>
          <p:cNvSpPr/>
          <p:nvPr/>
        </p:nvSpPr>
        <p:spPr>
          <a:xfrm>
            <a:off x="2827338" y="4751388"/>
            <a:ext cx="427037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740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ru-RU" altLang="ru-RU" sz="1600" b="1" dirty="0">
              <a:solidFill>
                <a:srgbClr val="07407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3" name="Прямоугольник 25"/>
          <p:cNvSpPr/>
          <p:nvPr/>
        </p:nvSpPr>
        <p:spPr>
          <a:xfrm>
            <a:off x="5470525" y="4740275"/>
            <a:ext cx="42862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740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ru-RU" altLang="ru-RU" sz="1600" b="1" dirty="0">
              <a:solidFill>
                <a:srgbClr val="07407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4" name="Прямоугольник 28"/>
          <p:cNvSpPr/>
          <p:nvPr/>
        </p:nvSpPr>
        <p:spPr>
          <a:xfrm>
            <a:off x="10782300" y="4748213"/>
            <a:ext cx="427038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740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altLang="ru-RU" sz="1600" b="1" dirty="0">
              <a:solidFill>
                <a:srgbClr val="07407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5" name="Прямоугольник 30"/>
          <p:cNvSpPr/>
          <p:nvPr/>
        </p:nvSpPr>
        <p:spPr>
          <a:xfrm>
            <a:off x="3543300" y="5130800"/>
            <a:ext cx="230505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и инфраструктура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6" name="Прямоугольник 31"/>
          <p:cNvSpPr/>
          <p:nvPr/>
        </p:nvSpPr>
        <p:spPr>
          <a:xfrm>
            <a:off x="898525" y="5240338"/>
            <a:ext cx="2305050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и репутация университета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7" name="Прямоугольник 31"/>
          <p:cNvSpPr/>
          <p:nvPr/>
        </p:nvSpPr>
        <p:spPr>
          <a:xfrm>
            <a:off x="6211888" y="5181600"/>
            <a:ext cx="2305050" cy="53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устойчивость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24"/>
          <p:cNvSpPr txBox="1"/>
          <p:nvPr/>
        </p:nvSpPr>
        <p:spPr>
          <a:xfrm>
            <a:off x="1249363" y="304800"/>
            <a:ext cx="56626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ДО 2026 ГОДА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3" name="Прямоугольник 35"/>
          <p:cNvSpPr/>
          <p:nvPr/>
        </p:nvSpPr>
        <p:spPr>
          <a:xfrm>
            <a:off x="8534400" y="1635125"/>
            <a:ext cx="3198813" cy="3797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14000"/>
              </a:lnSpc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научных кадров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создание условий для ученых. Доходы науки не менее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25-30%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дохода университета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4000"/>
              </a:lnSpc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Докторантура, магистратура, программа Болашақ.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4000"/>
              </a:lnSpc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Приглашение перспективных молодых ученых.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4000"/>
              </a:lnSpc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Социальные пакеты для  докторантов и молодых ученых.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4000"/>
              </a:lnSpc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Материальное стимулирование ученых (снижение педагогической нагрузки)</a:t>
            </a: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1300163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384425" y="1128713"/>
            <a:ext cx="334963" cy="336550"/>
          </a:xfrm>
          <a:prstGeom prst="ellipse">
            <a:avLst/>
          </a:prstGeom>
          <a:solidFill>
            <a:srgbClr val="07407B"/>
          </a:solidFill>
          <a:ln>
            <a:solidFill>
              <a:srgbClr val="074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740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07125" y="1128713"/>
            <a:ext cx="334963" cy="336550"/>
          </a:xfrm>
          <a:prstGeom prst="ellipse">
            <a:avLst/>
          </a:prstGeom>
          <a:solidFill>
            <a:srgbClr val="07407B"/>
          </a:solidFill>
          <a:ln>
            <a:solidFill>
              <a:srgbClr val="074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844088" y="1131888"/>
            <a:ext cx="336550" cy="336550"/>
          </a:xfrm>
          <a:prstGeom prst="ellipse">
            <a:avLst/>
          </a:prstGeom>
          <a:solidFill>
            <a:srgbClr val="07407B"/>
          </a:solidFill>
          <a:ln>
            <a:solidFill>
              <a:srgbClr val="074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888" y="1635125"/>
            <a:ext cx="3856038" cy="4513263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14000"/>
              </a:lnSpc>
              <a:buNone/>
            </a:pPr>
            <a:r>
              <a:rPr lang="en-US" altLang="x-non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приоритетных направлений 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и научных исследований:</a:t>
            </a:r>
            <a:endParaRPr lang="en-US" alt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buNone/>
            </a:pP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и развитие ОП в соответствии с требования экономики региона и в целом страны.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buNone/>
            </a:pP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МТБ, учебно-научной лабораторной базы для реализации современных ОП и 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исследований.</a:t>
            </a:r>
            <a:endParaRPr lang="en-US" alt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buNone/>
            </a:pP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подготовки кадров и научных исследований по направлениям: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buChar char="-"/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 – технологич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еским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ИИ,</a:t>
            </a:r>
            <a:endParaRPr lang="en-US" alt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buChar char="-"/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и социально-гуманитарным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buChar char="-"/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водное хозяйство и ирригация (Гидро мелиорации и строительства)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buChar char="-"/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новой модели экономического, юридического и управленческого образования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Прямоугольник 6"/>
          <p:cNvSpPr/>
          <p:nvPr/>
        </p:nvSpPr>
        <p:spPr>
          <a:xfrm>
            <a:off x="4886325" y="1635125"/>
            <a:ext cx="2974975" cy="3040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(ППС, молодых ученых). Разработка  прог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кадров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ситета.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Расширени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международного сотрудничества.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Финансовая устойчивость университета (эндаумент фонд, выпускники).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Активизация имиджевой политики совместно с МИО и СМИ. </a:t>
            </a: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0" name="Прямоугольник 12"/>
          <p:cNvSpPr/>
          <p:nvPr/>
        </p:nvSpPr>
        <p:spPr>
          <a:xfrm>
            <a:off x="2352675" y="1128713"/>
            <a:ext cx="398463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1" name="Прямоугольник 13"/>
          <p:cNvSpPr/>
          <p:nvPr/>
        </p:nvSpPr>
        <p:spPr>
          <a:xfrm>
            <a:off x="6175375" y="1128713"/>
            <a:ext cx="398463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2" name="Прямоугольник 14"/>
          <p:cNvSpPr/>
          <p:nvPr/>
        </p:nvSpPr>
        <p:spPr>
          <a:xfrm>
            <a:off x="9813925" y="1128713"/>
            <a:ext cx="3968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Прямоугольник 7"/>
          <p:cNvSpPr/>
          <p:nvPr/>
        </p:nvSpPr>
        <p:spPr>
          <a:xfrm>
            <a:off x="5865813" y="4100513"/>
            <a:ext cx="5815013" cy="2457450"/>
          </a:xfrm>
          <a:prstGeom prst="rect">
            <a:avLst/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59638" y="3910013"/>
            <a:ext cx="3155950" cy="381000"/>
          </a:xfrm>
          <a:prstGeom prst="rect">
            <a:avLst/>
          </a:prstGeom>
          <a:solidFill>
            <a:srgbClr val="F7931E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0" name="TextBox 24"/>
          <p:cNvSpPr txBox="1"/>
          <p:nvPr/>
        </p:nvSpPr>
        <p:spPr>
          <a:xfrm>
            <a:off x="1249363" y="304800"/>
            <a:ext cx="49006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КОНТИНГЕНТА И ДОХОДА 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3" name="Прямоугольник 3"/>
          <p:cNvSpPr/>
          <p:nvPr/>
        </p:nvSpPr>
        <p:spPr>
          <a:xfrm>
            <a:off x="912813" y="5003800"/>
            <a:ext cx="480695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госзаказа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34%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трудоустройства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- 74%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ЕНТ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78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снижения контингента: </a:t>
            </a:r>
            <a:b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заочной, вечерней ф/о и обучения с применением ДОТ,</a:t>
            </a:r>
            <a:b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качественного состава контингента обучающихся,</a:t>
            </a:r>
            <a:b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требований в Академической политике, </a:t>
            </a:r>
            <a:b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академической честности</a:t>
            </a:r>
            <a:endParaRPr lang="ru-RU" alt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4" name="Прямоугольник 4"/>
          <p:cNvSpPr/>
          <p:nvPr/>
        </p:nvSpPr>
        <p:spPr>
          <a:xfrm>
            <a:off x="6073775" y="2940050"/>
            <a:ext cx="6223000" cy="93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стоимости обучения на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 -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г., на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-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доли студентов, обучающихся на гранте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ОП и малокомплектных групп,</a:t>
            </a:r>
            <a:b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регламента учебного процесса, в т.ч. педагогической нагрузки ППС,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структуры и штатной численности 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вуза на 207 ед (9,1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alt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937250" y="2968625"/>
            <a:ext cx="128588" cy="122238"/>
          </a:xfrm>
          <a:prstGeom prst="chevron">
            <a:avLst/>
          </a:prstGeom>
          <a:solidFill>
            <a:srgbClr val="F7931E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5935663" y="3143250"/>
            <a:ext cx="128588" cy="123825"/>
          </a:xfrm>
          <a:prstGeom prst="chevron">
            <a:avLst/>
          </a:prstGeom>
          <a:solidFill>
            <a:srgbClr val="F7931E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5930900" y="3330575"/>
            <a:ext cx="128588" cy="122238"/>
          </a:xfrm>
          <a:prstGeom prst="chevron">
            <a:avLst/>
          </a:prstGeom>
          <a:solidFill>
            <a:srgbClr val="F7931E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5937250" y="3492500"/>
            <a:ext cx="128588" cy="122238"/>
          </a:xfrm>
          <a:prstGeom prst="chevron">
            <a:avLst/>
          </a:prstGeom>
          <a:solidFill>
            <a:srgbClr val="F7931E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9" name="Прямоугольник 6"/>
          <p:cNvSpPr/>
          <p:nvPr/>
        </p:nvSpPr>
        <p:spPr>
          <a:xfrm>
            <a:off x="7377113" y="3921125"/>
            <a:ext cx="2919412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 и развития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90" name="Прямоугольник 33"/>
          <p:cNvSpPr/>
          <p:nvPr/>
        </p:nvSpPr>
        <p:spPr>
          <a:xfrm>
            <a:off x="5919788" y="4230688"/>
            <a:ext cx="5521325" cy="2292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непрерывной профориентационной работы с участием МИО по вовлечению выпускников с хорошим школьным образованием</a:t>
            </a:r>
            <a:endParaRPr lang="en-US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с МИО и работодателями вопроса выделения грантов для целевых групп (социально уязвимых категорий</a:t>
            </a:r>
            <a:r>
              <a:rPr lang="en-US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онлайн обучения, в т.ч. на анг. языке для расширения географии иностранных студентов</a:t>
            </a:r>
            <a:endParaRPr lang="en-US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 </a:t>
            </a:r>
            <a:r>
              <a:rPr lang="en-US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интегрированных ОП колледж - университет с сокращенным сроком обучения с 3 до 2 лет</a:t>
            </a:r>
            <a:endParaRPr lang="en-US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одаренных обучающихся</a:t>
            </a:r>
            <a:endParaRPr lang="en-US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аккредитация ОП</a:t>
            </a:r>
            <a:endParaRPr lang="en-US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KPI </a:t>
            </a:r>
            <a:endParaRPr lang="ru-RU" alt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0476" y="5098327"/>
            <a:ext cx="382337" cy="38233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9818" y="6249495"/>
            <a:ext cx="303652" cy="30365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219" y="5627544"/>
            <a:ext cx="424849" cy="424848"/>
          </a:xfrm>
          <a:prstGeom prst="rect">
            <a:avLst/>
          </a:prstGeom>
        </p:spPr>
      </p:pic>
      <p:graphicFrame>
        <p:nvGraphicFramePr>
          <p:cNvPr id="24594" name="Таблица 24593"/>
          <p:cNvGraphicFramePr/>
          <p:nvPr/>
        </p:nvGraphicFramePr>
        <p:xfrm>
          <a:off x="427038" y="2895600"/>
          <a:ext cx="5145088" cy="1212850"/>
        </p:xfrm>
        <a:graphic>
          <a:graphicData uri="http://schemas.openxmlformats.org/drawingml/2006/table">
            <a:tbl>
              <a:tblPr/>
              <a:tblGrid>
                <a:gridCol w="1266825"/>
                <a:gridCol w="881063"/>
                <a:gridCol w="935037"/>
                <a:gridCol w="1063625"/>
                <a:gridCol w="998538"/>
              </a:tblGrid>
              <a:tr h="276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Гранты</a:t>
                      </a: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октября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-2022</a:t>
                      </a:r>
                      <a:endParaRPr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октября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-2023</a:t>
                      </a:r>
                      <a:endParaRPr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октября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-2024</a:t>
                      </a:r>
                      <a:endParaRPr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мая 2024г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</a:t>
                      </a: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образов. грант 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МИО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109 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333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 Халқына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139 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Казфосфат, </a:t>
                      </a: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KAZENERGY 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32" name="Таблица 24631"/>
          <p:cNvGraphicFramePr/>
          <p:nvPr/>
        </p:nvGraphicFramePr>
        <p:xfrm>
          <a:off x="442913" y="4244975"/>
          <a:ext cx="5129213" cy="682625"/>
        </p:xfrm>
        <a:graphic>
          <a:graphicData uri="http://schemas.openxmlformats.org/drawingml/2006/table">
            <a:tbl>
              <a:tblPr/>
              <a:tblGrid>
                <a:gridCol w="1250950"/>
                <a:gridCol w="474663"/>
                <a:gridCol w="428625"/>
                <a:gridCol w="428625"/>
                <a:gridCol w="485775"/>
                <a:gridCol w="579437"/>
                <a:gridCol w="496888"/>
                <a:gridCol w="463550"/>
                <a:gridCol w="520700"/>
              </a:tblGrid>
              <a:tr h="390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Гранты, магистратура и докторантура 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 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</a:t>
                      </a:r>
                      <a:endParaRPr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 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</a:t>
                      </a: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 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037638" y="1700213"/>
            <a:ext cx="406400" cy="231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665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675" y="3652838"/>
            <a:ext cx="165100" cy="1397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4666" name="Диаграмма 15"/>
          <p:cNvGraphicFramePr/>
          <p:nvPr/>
        </p:nvGraphicFramePr>
        <p:xfrm>
          <a:off x="192088" y="855663"/>
          <a:ext cx="5441950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5449570" imgH="2255520" progId="Excel.Chart.8">
                  <p:embed/>
                </p:oleObj>
              </mc:Choice>
              <mc:Fallback>
                <p:oleObj name="" r:id="rId5" imgW="5449570" imgH="2255520" progId="Excel.Chart.8">
                  <p:embed/>
                  <p:pic>
                    <p:nvPicPr>
                      <p:cNvPr id="0" name="Изображение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088" y="855663"/>
                        <a:ext cx="5441950" cy="2246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67" name="Диаграмма 15"/>
          <p:cNvGraphicFramePr/>
          <p:nvPr/>
        </p:nvGraphicFramePr>
        <p:xfrm>
          <a:off x="5118100" y="184150"/>
          <a:ext cx="70739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7" imgW="7077710" imgH="2407920" progId="Excel.Chart.8">
                  <p:embed/>
                </p:oleObj>
              </mc:Choice>
              <mc:Fallback>
                <p:oleObj name="" r:id="rId7" imgW="7077710" imgH="2407920" progId="Excel.Chart.8">
                  <p:embed/>
                  <p:pic>
                    <p:nvPicPr>
                      <p:cNvPr id="0" name="Изображение 30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8100" y="184150"/>
                        <a:ext cx="7073900" cy="240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68" name="Таблица 24667"/>
          <p:cNvGraphicFramePr/>
          <p:nvPr/>
        </p:nvGraphicFramePr>
        <p:xfrm>
          <a:off x="5991225" y="2501900"/>
          <a:ext cx="5530850" cy="392113"/>
        </p:xfrm>
        <a:graphic>
          <a:graphicData uri="http://schemas.openxmlformats.org/drawingml/2006/table">
            <a:tbl>
              <a:tblPr/>
              <a:tblGrid>
                <a:gridCol w="1897063"/>
                <a:gridCol w="720725"/>
                <a:gridCol w="649287"/>
                <a:gridCol w="649288"/>
                <a:gridCol w="736600"/>
                <a:gridCol w="877887"/>
              </a:tblGrid>
              <a:tr h="225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 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325 000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396 000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396 000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496 000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545 600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24"/>
          <p:cNvSpPr txBox="1"/>
          <p:nvPr/>
        </p:nvSpPr>
        <p:spPr>
          <a:xfrm>
            <a:off x="1249363" y="304800"/>
            <a:ext cx="56626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плана развития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9" name="Прямоугольник 3"/>
          <p:cNvSpPr/>
          <p:nvPr/>
        </p:nvSpPr>
        <p:spPr>
          <a:xfrm>
            <a:off x="754063" y="1254125"/>
            <a:ext cx="10109200" cy="59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запланированных на 2024 год </a:t>
            </a:r>
            <a:r>
              <a:rPr lang="ru-RU" altLang="ru-RU" sz="18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показателей ключевых показателей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 выполнены на 100% и выше (исполнено 95,7% показателей)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6630" name="Таблица 26629"/>
          <p:cNvGraphicFramePr/>
          <p:nvPr/>
        </p:nvGraphicFramePr>
        <p:xfrm>
          <a:off x="855663" y="2151063"/>
          <a:ext cx="10790238" cy="3422650"/>
        </p:xfrm>
        <a:graphic>
          <a:graphicData uri="http://schemas.openxmlformats.org/drawingml/2006/table">
            <a:tbl>
              <a:tblPr/>
              <a:tblGrid>
                <a:gridCol w="444500"/>
                <a:gridCol w="1433513"/>
                <a:gridCol w="779462"/>
                <a:gridCol w="750888"/>
                <a:gridCol w="682625"/>
                <a:gridCol w="1117600"/>
                <a:gridCol w="5581650"/>
              </a:tblGrid>
              <a:tr h="461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показатели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29606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иностранных студентов в системе высшего образования от общего количества студентов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доли иностранных обучающихся в системе высшего образования связано с рядом внешнеполитических и регуляторных факторов в странах, традиционно формирующих поток иностранных студентов.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частности: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Font typeface="Symbol" panose="05050102010706020507" pitchFamily="18" charset="2"/>
                        <a:buChar char=""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Узбекистане был снижен пороговый балл для поступления в местные вузы, что повысило доступность отечественного образования и снизило мотивацию абитуриентов к обучению за рубежом.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Font typeface="Symbol" panose="05050102010706020507" pitchFamily="18" charset="2"/>
                        <a:buChar char=""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Туркменистане было принято ограничительное решение, разрешающее поступление граждан только в отдельные казахстанские университеты (ЕНУ и КазНУ), а также открытие собственного государственного вуза, что также сократило выездной поток студентов.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Font typeface="Symbol" panose="05050102010706020507" pitchFamily="18" charset="2"/>
                        <a:buChar char=""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того, сохраняются ограничения на обучение за рубежом, действующие в ряде соседних государств.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 изменения существенно повлияли на миграционные потоки и снизили количество иностранных студентов, обучающихся в вузах Казахстана, несмотря на сохранение интереса к образовательным программам.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09" marR="34809" marT="17406" marB="174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Box 24"/>
          <p:cNvSpPr txBox="1"/>
          <p:nvPr/>
        </p:nvSpPr>
        <p:spPr>
          <a:xfrm>
            <a:off x="1249363" y="304800"/>
            <a:ext cx="56626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7" name="TextBox 24"/>
          <p:cNvSpPr txBox="1"/>
          <p:nvPr/>
        </p:nvSpPr>
        <p:spPr>
          <a:xfrm>
            <a:off x="3292475" y="873125"/>
            <a:ext cx="56626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аренде земельных участков</a:t>
            </a:r>
            <a:endParaRPr lang="en-US" altLang="ru-RU" sz="1800" b="1" dirty="0">
              <a:solidFill>
                <a:srgbClr val="F7931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678" name="Таблица 28677"/>
          <p:cNvGraphicFramePr/>
          <p:nvPr/>
        </p:nvGraphicFramePr>
        <p:xfrm>
          <a:off x="546100" y="1409700"/>
          <a:ext cx="11155363" cy="4887913"/>
        </p:xfrm>
        <a:graphic>
          <a:graphicData uri="http://schemas.openxmlformats.org/drawingml/2006/table">
            <a:tbl>
              <a:tblPr/>
              <a:tblGrid>
                <a:gridCol w="241300"/>
                <a:gridCol w="2473325"/>
                <a:gridCol w="2511425"/>
                <a:gridCol w="515938"/>
                <a:gridCol w="1595437"/>
                <a:gridCol w="1420813"/>
                <a:gridCol w="2397125"/>
              </a:tblGrid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земельного участка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га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землепользования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арендной платы,       тенге в год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322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 (учебных корпусов 1.1, 1.2, 1.3)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г.Тараз, ул.Сулейманова, 7,13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0,6860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20.08.2021 - 01.07.2031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94 394,00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бкеру шарты №402,, 05.07.2021 жыл.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222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(учебный корпус 1.4)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г.Тараз,  ул. Сулейманова 15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0,0860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03.08.2021- 01.07.2031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11 384,00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бкеру шарты №403, 05.07.2021 жыл.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(скважина)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г.Тараз, ул.Койгельды 157А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03.08.2021- 01.07.2031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358,00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бкеру шарты №404, 05.07.2021 жыл.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22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(учебных корпусов№1)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г.Каратау, ул.Турар Рыскулова, №12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1,2285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13.08.2021 -01.08.2051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126 781,00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бкеру шарты №213,  04.08.2021 жыл.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Земельн.участок (спортивный комплекс)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г.Каратау, ул.Турар Рыскулова, №16 а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0,1253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13.08.2021 -01.08.2051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12 931,00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бкеру шарты №215,  04.08.2021 жыл.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222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(общежитие)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г.Каратау, ул.Абилда Акшораева, №12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0,1648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13.08.2021 -01.08.2051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17 007,00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бкеру шарты №214,  04.08.2021 жыл.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(учебный корпус№2)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г.Каратау, ул.Рыскулова, №9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0,3613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13.08.2021 -01.08.2051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37 286,00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бкеру шарты №216,  04.08.2021 жыл.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22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(учебные корпуса)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г.Тараз, ул.Толе би 68-70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1,9293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15.08.2022 - 08.06.2071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229 973,00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бкеру шарты          № 347, 13.06.2023 жыл.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746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 (учебные корпуса)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г.Тараз,  ул.Толе би, 60  6,4575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03.08.2021- 01.07.2031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8 123 121,00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бкеру шарты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№791, 29.12.2023жыл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(учебные корпуса)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г.Тараз, ул.Толеби, д.62 В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0,5365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03.08.2021- 01.07.2031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674 879,00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беру шарты          №792  29.12.2023жыл 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873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 (учебные корпуса)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г.Тараз, пр. Жамбыла 16а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1,9783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03.08.2021- 01.07.2031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2 155 800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беру шарты          №801,29.12.2023жыл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 (учебные корпуса)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г.Тараз, пр. Жамбыла 16а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1,7554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03.08.2021- 01.07.2031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1 912 901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жалға беру шарты          №800, 29.12.2023жыл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арендный земельный участок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19,2234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37 316 988</a:t>
                      </a:r>
                      <a:endParaRPr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en-US" sz="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23" marR="12223" marT="6110" marB="611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Box 24"/>
          <p:cNvSpPr txBox="1"/>
          <p:nvPr/>
        </p:nvSpPr>
        <p:spPr>
          <a:xfrm>
            <a:off x="1249363" y="304800"/>
            <a:ext cx="56626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5" name="TextBox 24"/>
          <p:cNvSpPr txBox="1"/>
          <p:nvPr/>
        </p:nvSpPr>
        <p:spPr>
          <a:xfrm>
            <a:off x="3265488" y="1104900"/>
            <a:ext cx="56610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земельным участкам, переоформленным в собственность университета</a:t>
            </a:r>
            <a:endParaRPr lang="en-US" altLang="ru-RU" sz="1800" b="1" dirty="0">
              <a:solidFill>
                <a:srgbClr val="F7931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0726" name="Таблица 30725"/>
          <p:cNvGraphicFramePr/>
          <p:nvPr/>
        </p:nvGraphicFramePr>
        <p:xfrm>
          <a:off x="995363" y="1898650"/>
          <a:ext cx="10201275" cy="3932238"/>
        </p:xfrm>
        <a:graphic>
          <a:graphicData uri="http://schemas.openxmlformats.org/drawingml/2006/table">
            <a:tbl>
              <a:tblPr/>
              <a:tblGrid>
                <a:gridCol w="525463"/>
                <a:gridCol w="1998662"/>
                <a:gridCol w="1998663"/>
                <a:gridCol w="1155700"/>
                <a:gridCol w="1719262"/>
                <a:gridCol w="2803525"/>
              </a:tblGrid>
              <a:tr h="914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земельного участка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га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 (пристройка под жилой дом)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г.Тараз, ул. Генерала Рахимова, д.3А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0,0510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1 840 800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учаскесін жеке меншікке сатып алу-сату шарты №326 от 07 август 2021 года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463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(под строительство агробиологической станции)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Жамбылская область, Байзакский район, с.Костобе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3,8609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10 451 410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Жерді жеке меншікке сатып алу-сату шарты №131 от 14 июля 2023 года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65125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3,9119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12 292 210,00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Прямоугольник 8"/>
          <p:cNvSpPr/>
          <p:nvPr/>
        </p:nvSpPr>
        <p:spPr>
          <a:xfrm>
            <a:off x="0" y="-14287"/>
            <a:ext cx="12192000" cy="6858000"/>
          </a:xfrm>
          <a:prstGeom prst="rect">
            <a:avLst/>
          </a:prstGeom>
          <a:solidFill>
            <a:srgbClr val="07407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2800" y="2405063"/>
            <a:ext cx="8026400" cy="1878013"/>
          </a:xfrm>
          <a:prstGeom prst="rect">
            <a:avLst/>
          </a:prstGeom>
          <a:noFill/>
          <a:ln w="19050"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6525" y="5665788"/>
            <a:ext cx="3702050" cy="565150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3" name="TextBox 14"/>
          <p:cNvSpPr txBox="1"/>
          <p:nvPr/>
        </p:nvSpPr>
        <p:spPr>
          <a:xfrm>
            <a:off x="2355850" y="2876550"/>
            <a:ext cx="74803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en-US" altLang="ru-RU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3225" y="3746500"/>
            <a:ext cx="3765550" cy="1055688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5" name="TextBox 15"/>
          <p:cNvSpPr txBox="1"/>
          <p:nvPr/>
        </p:nvSpPr>
        <p:spPr>
          <a:xfrm>
            <a:off x="3800475" y="4021138"/>
            <a:ext cx="45910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www.dulaty.kz</a:t>
            </a:r>
            <a:endParaRPr lang="en-US" alt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Прямоугольник 7"/>
          <p:cNvSpPr/>
          <p:nvPr/>
        </p:nvSpPr>
        <p:spPr>
          <a:xfrm>
            <a:off x="6719888" y="3421063"/>
            <a:ext cx="4960938" cy="3436938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TextBox 15"/>
          <p:cNvSpPr txBox="1"/>
          <p:nvPr/>
        </p:nvSpPr>
        <p:spPr>
          <a:xfrm>
            <a:off x="2058988" y="4046538"/>
            <a:ext cx="4591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прошедших повышение квалификации</a:t>
            </a:r>
            <a:endParaRPr lang="en-US" alt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0" name="TextBox 24"/>
          <p:cNvSpPr txBox="1"/>
          <p:nvPr/>
        </p:nvSpPr>
        <p:spPr>
          <a:xfrm>
            <a:off x="1249363" y="304800"/>
            <a:ext cx="38592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ПОТЕНЦИАЛ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3" name="TextBox 28"/>
          <p:cNvSpPr txBox="1"/>
          <p:nvPr/>
        </p:nvSpPr>
        <p:spPr>
          <a:xfrm>
            <a:off x="808038" y="3903663"/>
            <a:ext cx="19589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1486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en-US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4" name="Прямоугольник 3"/>
          <p:cNvSpPr>
            <a:spLocks noChangeArrowheads="1"/>
          </p:cNvSpPr>
          <p:nvPr/>
        </p:nvSpPr>
        <p:spPr bwMode="auto">
          <a:xfrm>
            <a:off x="1476375" y="4678363"/>
            <a:ext cx="4943475" cy="2246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ППС, низкая доля молодых специалистов, 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ППС более 50 лет в 2022 г., 46 лет - в 2023 г.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лет – в 2024 г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штате вуза доля ППС: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г. – 49%,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г. – 51%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47,6%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5" name="Прямоугольник 4"/>
          <p:cNvSpPr>
            <a:spLocks noChangeArrowheads="1"/>
          </p:cNvSpPr>
          <p:nvPr/>
        </p:nvSpPr>
        <p:spPr bwMode="auto">
          <a:xfrm>
            <a:off x="6664325" y="728663"/>
            <a:ext cx="4916488" cy="1909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бесплатных курсов английского языка; 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экзаменационный центр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TOEFL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 с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ETS Global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компанией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сертификация студентов и ППС и всех желающих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fontAlgn="t" hangingPunct="1">
              <a:lnSpc>
                <a:spcPct val="107000"/>
              </a:lnSpc>
              <a:spcBef>
                <a:spcPct val="0"/>
              </a:spcBef>
              <a:buFontTx/>
              <a:buChar char="-"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fontAlgn="t" hangingPunct="1">
              <a:lnSpc>
                <a:spcPct val="107000"/>
              </a:lnSpc>
              <a:spcBef>
                <a:spcPct val="0"/>
              </a:spcBef>
              <a:buNone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6" name="Прямоугольник 33"/>
          <p:cNvSpPr/>
          <p:nvPr/>
        </p:nvSpPr>
        <p:spPr>
          <a:xfrm>
            <a:off x="6859588" y="3598863"/>
            <a:ext cx="4527550" cy="2892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молодых ученых посредством внедрения постдокторских программ и финансирования исследовательских проектов;</a:t>
            </a:r>
            <a:endParaRPr lang="en-US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повышения квалификации ППС с участием зарубежных партнеров;</a:t>
            </a:r>
            <a:endParaRPr lang="en-US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зарплаты и стимулирующие выплаты;</a:t>
            </a:r>
            <a:endParaRPr lang="en-US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иностранных профессоров и</a:t>
            </a:r>
            <a:r>
              <a:rPr lang="en-US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специалистов-практиков;</a:t>
            </a:r>
            <a:endParaRPr lang="en-US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в профильных учебных и научных учреждениях по программе Болашақ;</a:t>
            </a:r>
            <a:endParaRPr lang="en-US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должности преподаватель-исследователь;</a:t>
            </a:r>
            <a:endParaRPr lang="en-US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повышения языковой компетентности</a:t>
            </a:r>
            <a:b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7" name="Прямоугольник 2"/>
          <p:cNvSpPr/>
          <p:nvPr/>
        </p:nvSpPr>
        <p:spPr>
          <a:xfrm>
            <a:off x="7497763" y="358775"/>
            <a:ext cx="3249612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кадровой политики</a:t>
            </a:r>
            <a:endParaRPr lang="ru-RU" alt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8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2350" y="2384425"/>
            <a:ext cx="3502025" cy="70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5926" y="4680545"/>
            <a:ext cx="510704" cy="5107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285" y="5403187"/>
            <a:ext cx="595727" cy="595727"/>
          </a:xfrm>
          <a:prstGeom prst="rect">
            <a:avLst/>
          </a:prstGeom>
        </p:spPr>
      </p:pic>
      <p:sp>
        <p:nvSpPr>
          <p:cNvPr id="4111" name="Прямоугольник 2"/>
          <p:cNvSpPr/>
          <p:nvPr/>
        </p:nvSpPr>
        <p:spPr>
          <a:xfrm>
            <a:off x="6318250" y="3068638"/>
            <a:ext cx="561022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программа развития молодых кадров</a:t>
            </a:r>
            <a:endParaRPr lang="ru-RU" alt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12" name="Диаграмма 5"/>
          <p:cNvGraphicFramePr/>
          <p:nvPr/>
        </p:nvGraphicFramePr>
        <p:xfrm>
          <a:off x="101600" y="630238"/>
          <a:ext cx="7321550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7327265" imgH="3255010" progId="Excel.Chart.8">
                  <p:embed/>
                </p:oleObj>
              </mc:Choice>
              <mc:Fallback>
                <p:oleObj name="" r:id="rId4" imgW="7327265" imgH="3255010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600" y="630238"/>
                        <a:ext cx="7321550" cy="3249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0" descr="ТАШКЕНТСКИЙ УНИВЕРСИТЕТ ИНФОРМАЦИОННЫХ ТЕХНОЛОГИЙ МУХАММАДА АЛЬ-ХОРАЗМИЙ  ПОЛУЧИЛ СТАТУС «REPORTER». - Ташкентский университет информационных  технологий имени Мухаммада ал-Хоразми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313" y="2644775"/>
            <a:ext cx="1257300" cy="661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731000" y="3797300"/>
            <a:ext cx="4868863" cy="302577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TextBox 24"/>
          <p:cNvSpPr txBox="1"/>
          <p:nvPr/>
        </p:nvSpPr>
        <p:spPr>
          <a:xfrm>
            <a:off x="1249363" y="304800"/>
            <a:ext cx="49561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ДЕЯТЕЛЬНОСТЬ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99" y="1238302"/>
            <a:ext cx="615553" cy="1492069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Международный рейтинг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2" name="Прямоугольник 33"/>
          <p:cNvSpPr/>
          <p:nvPr/>
        </p:nvSpPr>
        <p:spPr>
          <a:xfrm>
            <a:off x="7494588" y="3908425"/>
            <a:ext cx="4048125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6B08615 </a:t>
            </a:r>
            <a:r>
              <a:rPr lang="en-US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водными ресурсами;</a:t>
            </a:r>
            <a:b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6В07302 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Гидротехническое строительство и сооружения;</a:t>
            </a:r>
            <a:endParaRPr lang="en-US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В08612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Мелиорация и орошаемое земледелие;</a:t>
            </a:r>
            <a:endParaRPr lang="en-US" altLang="ru-RU" sz="1600" b="1" dirty="0">
              <a:solidFill>
                <a:srgbClr val="F793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6В07401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и водоотведение населенных пунктов;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6B05315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химия</a:t>
            </a:r>
            <a:r>
              <a:rPr lang="ru-RU" altLang="ru-RU" sz="1600" dirty="0">
                <a:solidFill>
                  <a:schemeClr val="bg1"/>
                </a:solidFill>
              </a:rPr>
              <a:t> </a:t>
            </a:r>
            <a:endParaRPr lang="en-US" altLang="ru-RU" sz="1600" b="1" dirty="0">
              <a:solidFill>
                <a:srgbClr val="F793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7M06113</a:t>
            </a:r>
            <a:r>
              <a:rPr lang="en-US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информационные системы и технологии 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Прямоугольник 2"/>
          <p:cNvSpPr/>
          <p:nvPr/>
        </p:nvSpPr>
        <p:spPr>
          <a:xfrm>
            <a:off x="6931025" y="2268538"/>
            <a:ext cx="42799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Многоуровневая подготовка по </a:t>
            </a:r>
            <a:r>
              <a:rPr lang="ru-RU" altLang="ru-RU" sz="18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</a:t>
            </a:r>
            <a:endParaRPr lang="ru-RU" alt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Прямоугольник 14"/>
          <p:cNvSpPr/>
          <p:nvPr/>
        </p:nvSpPr>
        <p:spPr>
          <a:xfrm>
            <a:off x="3724275" y="1990725"/>
            <a:ext cx="992188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 Stars 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5" name="Прямоугольник 16"/>
          <p:cNvSpPr/>
          <p:nvPr/>
        </p:nvSpPr>
        <p:spPr>
          <a:xfrm>
            <a:off x="3489325" y="2700338"/>
            <a:ext cx="14382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“Reporter” 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6" name="Прямоугольник 18"/>
          <p:cNvSpPr/>
          <p:nvPr/>
        </p:nvSpPr>
        <p:spPr>
          <a:xfrm>
            <a:off x="3649663" y="3938588"/>
            <a:ext cx="1087437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7" name="Прямоугольник 6"/>
          <p:cNvSpPr/>
          <p:nvPr/>
        </p:nvSpPr>
        <p:spPr>
          <a:xfrm>
            <a:off x="3413125" y="5149850"/>
            <a:ext cx="158908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НАОКО,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IA-A №0134, 28.05.2022-27.05.2027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73" y="4666296"/>
            <a:ext cx="830997" cy="1754201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Международная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институтциональная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аккредитация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684" y="3221802"/>
            <a:ext cx="830997" cy="1421056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ОП,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10-ке рейтинга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Атамекен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 rotWithShape="1">
          <a:blip r:embed="rId2"/>
          <a:srcRect t="33612"/>
          <a:stretch>
            <a:fillRect/>
          </a:stretch>
        </p:blipFill>
        <p:spPr bwMode="auto">
          <a:xfrm>
            <a:off x="6153150" y="4421188"/>
            <a:ext cx="1276350" cy="19542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</p:pic>
      <p:sp>
        <p:nvSpPr>
          <p:cNvPr id="6161" name="Прямоугольник 10"/>
          <p:cNvSpPr/>
          <p:nvPr/>
        </p:nvSpPr>
        <p:spPr>
          <a:xfrm>
            <a:off x="6769100" y="2595563"/>
            <a:ext cx="1201738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</a:t>
            </a:r>
            <a:endParaRPr lang="ru-RU" alt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2" name="Прямоугольник 23"/>
          <p:cNvSpPr/>
          <p:nvPr/>
        </p:nvSpPr>
        <p:spPr>
          <a:xfrm>
            <a:off x="10072688" y="2563813"/>
            <a:ext cx="10477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endParaRPr lang="ru-RU" alt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3" name="Прямоугольник 25"/>
          <p:cNvSpPr/>
          <p:nvPr/>
        </p:nvSpPr>
        <p:spPr>
          <a:xfrm>
            <a:off x="8418513" y="2543175"/>
            <a:ext cx="10477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</a:t>
            </a:r>
            <a:endParaRPr lang="ru-RU" alt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4" name="Прямоугольник 13"/>
          <p:cNvSpPr/>
          <p:nvPr/>
        </p:nvSpPr>
        <p:spPr>
          <a:xfrm>
            <a:off x="8297863" y="3071813"/>
            <a:ext cx="1401762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магистратуры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5" name="Прямоугольник 20"/>
          <p:cNvSpPr/>
          <p:nvPr/>
        </p:nvSpPr>
        <p:spPr>
          <a:xfrm>
            <a:off x="9944100" y="3071813"/>
            <a:ext cx="1412875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докторантуры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6" name="Прямоугольник 27"/>
          <p:cNvSpPr/>
          <p:nvPr/>
        </p:nvSpPr>
        <p:spPr>
          <a:xfrm>
            <a:off x="6635750" y="3071813"/>
            <a:ext cx="1343025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67" name="Picture 2" descr="МГИМО укрепляет позиции в глобальном рейтинге QS"/>
          <p:cNvPicPr>
            <a:picLocks noChangeAspect="1"/>
          </p:cNvPicPr>
          <p:nvPr/>
        </p:nvPicPr>
        <p:blipFill>
          <a:blip r:embed="rId3"/>
          <a:srcRect t="27710" b="29491"/>
          <a:stretch>
            <a:fillRect/>
          </a:stretch>
        </p:blipFill>
        <p:spPr>
          <a:xfrm>
            <a:off x="771525" y="1395413"/>
            <a:ext cx="1466850" cy="417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5-конечная звезда 21"/>
          <p:cNvSpPr/>
          <p:nvPr/>
        </p:nvSpPr>
        <p:spPr>
          <a:xfrm>
            <a:off x="3871913" y="2324100"/>
            <a:ext cx="204788" cy="211138"/>
          </a:xfrm>
          <a:prstGeom prst="star5">
            <a:avLst/>
          </a:prstGeom>
          <a:solidFill>
            <a:srgbClr val="F7931E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4121150" y="2327275"/>
            <a:ext cx="203200" cy="211138"/>
          </a:xfrm>
          <a:prstGeom prst="star5">
            <a:avLst/>
          </a:prstGeom>
          <a:solidFill>
            <a:srgbClr val="F7931E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4367213" y="2322513"/>
            <a:ext cx="203200" cy="211138"/>
          </a:xfrm>
          <a:prstGeom prst="star5">
            <a:avLst/>
          </a:prstGeom>
          <a:solidFill>
            <a:srgbClr val="F7931E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71" name="Picture 8" descr="Sala de Prensa - QS Stars: CEU Universities maximum distinction Press Ro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38" y="2038350"/>
            <a:ext cx="1382712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2" name="Picture 12" descr="Достижения в сфере качества - ku.edu.kz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5" y="5113338"/>
            <a:ext cx="1200150" cy="1306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3" name="Picture 14" descr="Национальная палата предпринимателей Республики Казахстан «Атамекен»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25" y="3708400"/>
            <a:ext cx="1042988" cy="5381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6672263" y="3070225"/>
            <a:ext cx="4797425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053388" y="3070225"/>
            <a:ext cx="1789113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9755188" y="3070225"/>
            <a:ext cx="170338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77" name="Прямоугольник 2"/>
          <p:cNvSpPr/>
          <p:nvPr/>
        </p:nvSpPr>
        <p:spPr>
          <a:xfrm>
            <a:off x="7805738" y="3416300"/>
            <a:ext cx="305435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двойного диплома</a:t>
            </a:r>
            <a:endParaRPr lang="ru-RU" alt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5538" y="3736975"/>
            <a:ext cx="1068388" cy="98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79" name="Picture 39" descr="Сотрудничество с Ташкентским институтом инженеров ирригации и механизации  сельского хозяйства | БГАТУ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5688" y="3687763"/>
            <a:ext cx="1293812" cy="95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80" name="Рисунок 39"/>
          <p:cNvPicPr>
            <a:picLocks noChangeAspect="1"/>
          </p:cNvPicPr>
          <p:nvPr/>
        </p:nvPicPr>
        <p:blipFill>
          <a:blip r:embed="rId2"/>
          <a:srcRect t="72614"/>
          <a:stretch>
            <a:fillRect/>
          </a:stretch>
        </p:blipFill>
        <p:spPr>
          <a:xfrm>
            <a:off x="6208713" y="5530850"/>
            <a:ext cx="1123950" cy="70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4" name="Picture 37" descr="БГЭУ: События - Политехнический Институт г. Браганса (Португалия) объявляет  конкурс на обучени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8388" y="6227763"/>
            <a:ext cx="1281113" cy="608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82" name="Прямоугольник 18"/>
          <p:cNvSpPr/>
          <p:nvPr/>
        </p:nvSpPr>
        <p:spPr>
          <a:xfrm>
            <a:off x="3752850" y="873125"/>
            <a:ext cx="9525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alt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3" name="Прямоугольник 18"/>
          <p:cNvSpPr/>
          <p:nvPr/>
        </p:nvSpPr>
        <p:spPr>
          <a:xfrm>
            <a:off x="2432050" y="874713"/>
            <a:ext cx="9525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alt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368550" y="1165225"/>
            <a:ext cx="0" cy="536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5" name="Прямоугольник 18"/>
          <p:cNvSpPr/>
          <p:nvPr/>
        </p:nvSpPr>
        <p:spPr>
          <a:xfrm>
            <a:off x="2430463" y="2170113"/>
            <a:ext cx="950912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6" name="Прямоугольник 18"/>
          <p:cNvSpPr/>
          <p:nvPr/>
        </p:nvSpPr>
        <p:spPr>
          <a:xfrm>
            <a:off x="2414588" y="3921125"/>
            <a:ext cx="95250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7" name="Прямоугольник 2"/>
          <p:cNvSpPr/>
          <p:nvPr/>
        </p:nvSpPr>
        <p:spPr>
          <a:xfrm>
            <a:off x="6372225" y="473075"/>
            <a:ext cx="5761038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новая структура университета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институт, 6 факультетов)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Дорожные карты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РХТУ и Казфосфат по созданию филиала РХТУ им Д.Менделееева</a:t>
            </a:r>
            <a:endParaRPr lang="en-US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8" name="Прямоугольник 5"/>
          <p:cNvSpPr/>
          <p:nvPr/>
        </p:nvSpPr>
        <p:spPr>
          <a:xfrm>
            <a:off x="3538538" y="1300163"/>
            <a:ext cx="1338262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1201 – 1400</a:t>
            </a:r>
            <a:endParaRPr lang="en-US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9" name="Прямоугольник 6"/>
          <p:cNvSpPr/>
          <p:nvPr/>
        </p:nvSpPr>
        <p:spPr>
          <a:xfrm>
            <a:off x="3724275" y="1643063"/>
            <a:ext cx="95408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601-650</a:t>
            </a:r>
            <a:endParaRPr lang="en-US" altLang="ru-RU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0" name="Прямоугольник 10"/>
          <p:cNvSpPr/>
          <p:nvPr/>
        </p:nvSpPr>
        <p:spPr>
          <a:xfrm>
            <a:off x="2413000" y="1636713"/>
            <a:ext cx="954088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351-400</a:t>
            </a: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2" name="Straight Connector 14"/>
          <p:cNvCxnSpPr/>
          <p:nvPr/>
        </p:nvCxnSpPr>
        <p:spPr>
          <a:xfrm flipH="1">
            <a:off x="3440113" y="1165225"/>
            <a:ext cx="0" cy="536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4"/>
          <p:cNvCxnSpPr/>
          <p:nvPr/>
        </p:nvCxnSpPr>
        <p:spPr>
          <a:xfrm flipH="1">
            <a:off x="4995863" y="1114425"/>
            <a:ext cx="0" cy="536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4"/>
          <p:cNvCxnSpPr>
            <a:stCxn id="4" idx="3"/>
          </p:cNvCxnSpPr>
          <p:nvPr/>
        </p:nvCxnSpPr>
        <p:spPr>
          <a:xfrm>
            <a:off x="673100" y="1984375"/>
            <a:ext cx="5597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4"/>
          <p:cNvCxnSpPr/>
          <p:nvPr/>
        </p:nvCxnSpPr>
        <p:spPr>
          <a:xfrm>
            <a:off x="701675" y="2676525"/>
            <a:ext cx="5595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4"/>
          <p:cNvCxnSpPr/>
          <p:nvPr/>
        </p:nvCxnSpPr>
        <p:spPr>
          <a:xfrm>
            <a:off x="700088" y="3348038"/>
            <a:ext cx="5595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4"/>
          <p:cNvCxnSpPr/>
          <p:nvPr/>
        </p:nvCxnSpPr>
        <p:spPr>
          <a:xfrm>
            <a:off x="708025" y="4857750"/>
            <a:ext cx="5595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7" name="Прямоугольник 18"/>
          <p:cNvSpPr/>
          <p:nvPr/>
        </p:nvSpPr>
        <p:spPr>
          <a:xfrm>
            <a:off x="5148263" y="879475"/>
            <a:ext cx="9525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8" name="Прямоугольник 18"/>
          <p:cNvSpPr/>
          <p:nvPr/>
        </p:nvSpPr>
        <p:spPr>
          <a:xfrm>
            <a:off x="2428875" y="2851150"/>
            <a:ext cx="950913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9" name="Прямоугольник 18"/>
          <p:cNvSpPr/>
          <p:nvPr/>
        </p:nvSpPr>
        <p:spPr>
          <a:xfrm>
            <a:off x="2427288" y="5524500"/>
            <a:ext cx="950912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0" name="Прямоугольник 18"/>
          <p:cNvSpPr/>
          <p:nvPr/>
        </p:nvSpPr>
        <p:spPr>
          <a:xfrm>
            <a:off x="2432050" y="1268413"/>
            <a:ext cx="950913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1" name="Прямоугольник 63"/>
          <p:cNvSpPr/>
          <p:nvPr/>
        </p:nvSpPr>
        <p:spPr>
          <a:xfrm>
            <a:off x="5216525" y="1277938"/>
            <a:ext cx="77628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1400+</a:t>
            </a:r>
            <a:endParaRPr lang="en-US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2" name="Прямоугольник 64"/>
          <p:cNvSpPr/>
          <p:nvPr/>
        </p:nvSpPr>
        <p:spPr>
          <a:xfrm>
            <a:off x="5327650" y="1633538"/>
            <a:ext cx="53181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614</a:t>
            </a:r>
            <a:endParaRPr lang="en-US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3" name="Прямоугольник 18"/>
          <p:cNvSpPr/>
          <p:nvPr/>
        </p:nvSpPr>
        <p:spPr>
          <a:xfrm>
            <a:off x="5005388" y="3946525"/>
            <a:ext cx="1087437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Google Shape;95;p1"/>
          <p:cNvPicPr preferRelativeResize="0">
            <a:picLocks noChangeAspect="1"/>
          </p:cNvPicPr>
          <p:nvPr/>
        </p:nvPicPr>
        <p:blipFill>
          <a:blip r:embed="rId1"/>
          <a:srcRect l="24445" t="9451" r="21870" b="18073"/>
          <a:stretch>
            <a:fillRect/>
          </a:stretch>
        </p:blipFill>
        <p:spPr>
          <a:xfrm>
            <a:off x="10834688" y="758825"/>
            <a:ext cx="992187" cy="83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Google Shape;96;p1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75" y="758825"/>
            <a:ext cx="1322388" cy="70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Google Shape;97;p1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863600"/>
            <a:ext cx="2155825" cy="59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Google Shape;98;p1"/>
          <p:cNvSpPr txBox="1"/>
          <p:nvPr/>
        </p:nvSpPr>
        <p:spPr>
          <a:xfrm>
            <a:off x="1255713" y="150813"/>
            <a:ext cx="10936287" cy="554037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Создание филиала РХТУ им. Д.И.Менделеева</a:t>
            </a:r>
            <a:endParaRPr lang="ru-RU" altLang="ru-RU" sz="1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222" name="Google Shape;99;p1"/>
          <p:cNvSpPr txBox="1">
            <a:spLocks noChangeArrowheads="1"/>
          </p:cNvSpPr>
          <p:nvPr/>
        </p:nvSpPr>
        <p:spPr bwMode="auto">
          <a:xfrm>
            <a:off x="279400" y="1460500"/>
            <a:ext cx="7810500" cy="54562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20650" algn="just">
              <a:lnSpc>
                <a:spcPct val="108000"/>
              </a:lnSpc>
              <a:spcBef>
                <a:spcPct val="0"/>
              </a:spcBef>
              <a:buClr>
                <a:srgbClr val="002060"/>
              </a:buClr>
            </a:pPr>
            <a:r>
              <a:rPr lang="ru-RU" altLang="ru-RU" sz="1800" b="1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29 марта 2024 года в г. Алматы </a:t>
            </a:r>
            <a:r>
              <a:rPr lang="ru-RU" altLang="ru-RU" sz="1800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в рамках четвертого заседания подкомиссии по сотрудничеству в сфере образования и науки РК и РФ подписано соглашение о создании филиала РХТУ в г. Тараз.</a:t>
            </a:r>
            <a:endParaRPr lang="ru-RU" altLang="ru-RU" sz="1800" dirty="0">
              <a:solidFill>
                <a:srgbClr val="203864"/>
              </a:solidFill>
              <a:latin typeface="Cambria" panose="02040503050406030204" pitchFamily="18" charset="0"/>
            </a:endParaRPr>
          </a:p>
          <a:p>
            <a:pPr marL="171450" lvl="0" indent="-120650" algn="just">
              <a:lnSpc>
                <a:spcPct val="108000"/>
              </a:lnSpc>
              <a:spcBef>
                <a:spcPct val="0"/>
              </a:spcBef>
              <a:buClr>
                <a:srgbClr val="002060"/>
              </a:buClr>
            </a:pPr>
            <a:r>
              <a:rPr lang="ru-RU" altLang="ru-RU" sz="1800" b="1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9 апреля и 9 июня 2024 года изданы приказы </a:t>
            </a:r>
            <a:r>
              <a:rPr lang="ru-RU" altLang="ru-RU" sz="1800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Министров науки и высшего образования РК и РФ «О создании филиала РХТУ им. Д.Менделеева» в г. Тараз. </a:t>
            </a:r>
            <a:endParaRPr lang="ru-RU" altLang="ru-RU" sz="1800" dirty="0">
              <a:solidFill>
                <a:srgbClr val="203864"/>
              </a:solidFill>
              <a:latin typeface="Cambria" panose="02040503050406030204" pitchFamily="18" charset="0"/>
              <a:sym typeface="Times New Roman" panose="02020603050405020304" pitchFamily="18" charset="0"/>
            </a:endParaRPr>
          </a:p>
          <a:p>
            <a:pPr marL="171450" lvl="0" indent="-120650" algn="just">
              <a:lnSpc>
                <a:spcPct val="108000"/>
              </a:lnSpc>
              <a:spcBef>
                <a:spcPct val="0"/>
              </a:spcBef>
              <a:buClr>
                <a:srgbClr val="002060"/>
              </a:buClr>
            </a:pPr>
            <a:r>
              <a:rPr lang="ru-RU" altLang="ru-RU" sz="1800" b="1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Дорожная карта предусматривала 37 пунктов</a:t>
            </a:r>
            <a:r>
              <a:rPr lang="ru-RU" altLang="ru-RU" sz="1800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. Показатели достигнуты в соответствие с графиком.</a:t>
            </a:r>
            <a:endParaRPr lang="ru-RU" altLang="ru-RU" sz="1800" dirty="0">
              <a:solidFill>
                <a:srgbClr val="203864"/>
              </a:solidFill>
              <a:latin typeface="Cambria" panose="02040503050406030204" pitchFamily="18" charset="0"/>
            </a:endParaRPr>
          </a:p>
          <a:p>
            <a:pPr marL="171450" lvl="0" indent="-120650" algn="just">
              <a:lnSpc>
                <a:spcPct val="108000"/>
              </a:lnSpc>
              <a:spcBef>
                <a:spcPct val="0"/>
              </a:spcBef>
              <a:buClr>
                <a:srgbClr val="002060"/>
              </a:buClr>
            </a:pPr>
            <a:r>
              <a:rPr lang="ru-RU" altLang="ru-RU" sz="1800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Выделено здание для филиала на безвозмездной основе в г. Тараз, ул. Толе би, 62. Произведены ремонтные работы совместно с индустриальным партнером Казфосфат для установки лабораторий.  </a:t>
            </a:r>
            <a:endParaRPr lang="ru-RU" altLang="ru-RU" sz="1800" dirty="0">
              <a:solidFill>
                <a:srgbClr val="203864"/>
              </a:solidFill>
              <a:latin typeface="Cambria" panose="02040503050406030204" pitchFamily="18" charset="0"/>
              <a:sym typeface="Times New Roman" panose="02020603050405020304" pitchFamily="18" charset="0"/>
            </a:endParaRPr>
          </a:p>
          <a:p>
            <a:pPr marL="171450" lvl="0" indent="-120650" algn="just">
              <a:lnSpc>
                <a:spcPct val="108000"/>
              </a:lnSpc>
              <a:spcBef>
                <a:spcPct val="0"/>
              </a:spcBef>
              <a:buClr>
                <a:srgbClr val="002060"/>
              </a:buClr>
            </a:pPr>
            <a:r>
              <a:rPr lang="ru-RU" altLang="ru-RU" sz="1800" b="1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Приобретены 4 учебных лабораторий </a:t>
            </a:r>
            <a:r>
              <a:rPr lang="ru-RU" altLang="ru-RU" sz="1800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из 7.</a:t>
            </a:r>
            <a:endParaRPr lang="ru-RU" altLang="ru-RU" sz="1800" dirty="0">
              <a:solidFill>
                <a:srgbClr val="203864"/>
              </a:solidFill>
              <a:latin typeface="Cambria" panose="02040503050406030204" pitchFamily="18" charset="0"/>
            </a:endParaRPr>
          </a:p>
          <a:p>
            <a:pPr marL="171450" lvl="0" indent="-120650" algn="just">
              <a:lnSpc>
                <a:spcPct val="108000"/>
              </a:lnSpc>
              <a:spcBef>
                <a:spcPct val="0"/>
              </a:spcBef>
              <a:buClr>
                <a:srgbClr val="002060"/>
              </a:buClr>
            </a:pPr>
            <a:r>
              <a:rPr lang="ru-RU" altLang="ru-RU" sz="1800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Зарегистрирован филиал РХТУ в органах юстиции РК  </a:t>
            </a:r>
            <a:r>
              <a:rPr lang="ru-RU" altLang="ru-RU" sz="1800" b="1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(5 июля 2024 г.) </a:t>
            </a:r>
            <a:endParaRPr lang="ru-RU" altLang="ru-RU" sz="1800" b="1" dirty="0">
              <a:solidFill>
                <a:srgbClr val="203864"/>
              </a:solidFill>
              <a:latin typeface="Cambria" panose="02040503050406030204" pitchFamily="18" charset="0"/>
              <a:sym typeface="Times New Roman" panose="02020603050405020304" pitchFamily="18" charset="0"/>
            </a:endParaRPr>
          </a:p>
          <a:p>
            <a:pPr marL="171450" lvl="0" indent="-120650" algn="just">
              <a:lnSpc>
                <a:spcPct val="108000"/>
              </a:lnSpc>
              <a:spcBef>
                <a:spcPct val="0"/>
              </a:spcBef>
              <a:buClr>
                <a:srgbClr val="002060"/>
              </a:buClr>
            </a:pPr>
            <a:r>
              <a:rPr lang="ru-RU" altLang="ru-RU" sz="1800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Осуществляется подготовка документов для лицензирования в МНВО РК. </a:t>
            </a:r>
            <a:endParaRPr lang="ru-RU" altLang="ru-RU" sz="1800" dirty="0">
              <a:solidFill>
                <a:srgbClr val="203864"/>
              </a:solidFill>
              <a:latin typeface="Cambria" panose="02040503050406030204" pitchFamily="18" charset="0"/>
            </a:endParaRPr>
          </a:p>
          <a:p>
            <a:pPr marL="171450" lvl="0" indent="-120650" algn="just">
              <a:lnSpc>
                <a:spcPct val="108000"/>
              </a:lnSpc>
              <a:spcBef>
                <a:spcPct val="0"/>
              </a:spcBef>
              <a:buClr>
                <a:srgbClr val="002060"/>
              </a:buClr>
            </a:pPr>
            <a:r>
              <a:rPr lang="ru-RU" altLang="ru-RU" sz="1800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Запущен проект </a:t>
            </a:r>
            <a:r>
              <a:rPr lang="ru-RU" altLang="ru-RU" sz="1800" b="1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«Менделеевские классы», 23 мая 2024 </a:t>
            </a:r>
            <a:r>
              <a:rPr lang="ru-RU" altLang="ru-RU" sz="1800" dirty="0">
                <a:solidFill>
                  <a:srgbClr val="203864"/>
                </a:solidFill>
                <a:latin typeface="Cambria" panose="02040503050406030204" pitchFamily="18" charset="0"/>
                <a:sym typeface="Times New Roman" panose="02020603050405020304" pitchFamily="18" charset="0"/>
              </a:rPr>
              <a:t>года -первый выпуск (22 школьника). В этом году запланировано 75 школьника. </a:t>
            </a:r>
            <a:endParaRPr lang="ru-RU" altLang="ru-RU" sz="1800" dirty="0">
              <a:solidFill>
                <a:srgbClr val="203864"/>
              </a:solidFill>
              <a:latin typeface="Cambria" panose="02040503050406030204" pitchFamily="18" charset="0"/>
              <a:sym typeface="Times New Roman" panose="02020603050405020304" pitchFamily="18" charset="0"/>
            </a:endParaRPr>
          </a:p>
          <a:p>
            <a:pPr marL="171450" lvl="0" indent="-120650" algn="just">
              <a:lnSpc>
                <a:spcPct val="108000"/>
              </a:lnSpc>
              <a:spcBef>
                <a:spcPct val="0"/>
              </a:spcBef>
              <a:buClr>
                <a:srgbClr val="002060"/>
              </a:buClr>
            </a:pPr>
            <a:endParaRPr lang="ru-RU" altLang="ru-RU" sz="1800" dirty="0">
              <a:solidFill>
                <a:srgbClr val="203864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1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725" y="3990975"/>
            <a:ext cx="3217863" cy="215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"/>
          <p:cNvPicPr>
            <a:picLocks noChangeAspect="1"/>
          </p:cNvPicPr>
          <p:nvPr/>
        </p:nvPicPr>
        <p:blipFill>
          <a:blip r:embed="rId5"/>
          <a:srcRect b="13268"/>
          <a:stretch>
            <a:fillRect/>
          </a:stretch>
        </p:blipFill>
        <p:spPr>
          <a:xfrm>
            <a:off x="8580438" y="1741488"/>
            <a:ext cx="3232150" cy="210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Овал 101"/>
          <p:cNvSpPr/>
          <p:nvPr/>
        </p:nvSpPr>
        <p:spPr>
          <a:xfrm>
            <a:off x="4368800" y="1431925"/>
            <a:ext cx="1390650" cy="13906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3395663" y="1431925"/>
            <a:ext cx="1392238" cy="13906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2471738" y="1431925"/>
            <a:ext cx="1392238" cy="13906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1573213" y="1431925"/>
            <a:ext cx="1392238" cy="13906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9925" y="254000"/>
            <a:ext cx="5426075" cy="369888"/>
          </a:xfrm>
          <a:prstGeom prst="rect">
            <a:avLst/>
          </a:prstGeom>
          <a:solidFill>
            <a:srgbClr val="003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18238" y="433388"/>
            <a:ext cx="3986213" cy="0"/>
          </a:xfrm>
          <a:prstGeom prst="line">
            <a:avLst/>
          </a:prstGeom>
          <a:ln>
            <a:solidFill>
              <a:srgbClr val="003E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48" name="TextBox 11"/>
          <p:cNvSpPr txBox="1"/>
          <p:nvPr/>
        </p:nvSpPr>
        <p:spPr>
          <a:xfrm>
            <a:off x="10155238" y="295275"/>
            <a:ext cx="1836737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DULATY UNIVERSITY</a:t>
            </a:r>
            <a:endParaRPr lang="ru-RU" altLang="ru-RU" sz="1100" b="1" dirty="0">
              <a:solidFill>
                <a:srgbClr val="003E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Прямоугольник 4"/>
          <p:cNvSpPr/>
          <p:nvPr/>
        </p:nvSpPr>
        <p:spPr>
          <a:xfrm>
            <a:off x="923925" y="258763"/>
            <a:ext cx="4391025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en-US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НАУКОМЕТРИЧЕСКИЕ ПОКАЗАТЕЛИ</a:t>
            </a:r>
            <a:endParaRPr lang="ru-RU" altLang="ru-RU" sz="1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0" name="Прямоугольник 72"/>
          <p:cNvSpPr/>
          <p:nvPr/>
        </p:nvSpPr>
        <p:spPr>
          <a:xfrm>
            <a:off x="409575" y="3190875"/>
            <a:ext cx="2781300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096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solidFill>
                  <a:srgbClr val="0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НАУЧНО-ИССЛЕДОВАТЕЛЬСКИЕ РАБОТЫ</a:t>
            </a:r>
            <a:endParaRPr lang="ru-RU" altLang="ru-RU" sz="1400" b="1" dirty="0">
              <a:solidFill>
                <a:srgbClr val="003E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1" name="Прямоугольник 73"/>
          <p:cNvSpPr/>
          <p:nvPr/>
        </p:nvSpPr>
        <p:spPr>
          <a:xfrm>
            <a:off x="3206750" y="3249613"/>
            <a:ext cx="27352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096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фундаментальные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6096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– прикладные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6096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– опытно-конструкторские</a:t>
            </a:r>
            <a:endParaRPr lang="ru-RU" altLang="ru-RU" sz="1200" b="1" dirty="0">
              <a:solidFill>
                <a:srgbClr val="07407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2" name="TextBox 57"/>
          <p:cNvSpPr txBox="1"/>
          <p:nvPr/>
        </p:nvSpPr>
        <p:spPr>
          <a:xfrm>
            <a:off x="6164263" y="976313"/>
            <a:ext cx="38322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научно-исследовательских работ (млн. тг./ Часть валового дохода вуза)</a:t>
            </a:r>
            <a:endParaRPr lang="ru-RU" altLang="ru-RU" sz="1400" b="1" dirty="0">
              <a:solidFill>
                <a:srgbClr val="0A43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object 42"/>
          <p:cNvSpPr/>
          <p:nvPr/>
        </p:nvSpPr>
        <p:spPr>
          <a:xfrm>
            <a:off x="6459538" y="3092450"/>
            <a:ext cx="627063" cy="406400"/>
          </a:xfrm>
          <a:custGeom>
            <a:avLst/>
            <a:gdLst/>
            <a:ahLst/>
            <a:cxnLst/>
            <a:rect l="l" t="t" r="r" b="b"/>
            <a:pathLst>
              <a:path w="977900" h="635000">
                <a:moveTo>
                  <a:pt x="977900" y="0"/>
                </a:moveTo>
                <a:lnTo>
                  <a:pt x="0" y="0"/>
                </a:lnTo>
                <a:lnTo>
                  <a:pt x="0" y="635000"/>
                </a:lnTo>
                <a:lnTo>
                  <a:pt x="977900" y="635000"/>
                </a:lnTo>
                <a:lnTo>
                  <a:pt x="9779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object 43"/>
          <p:cNvSpPr/>
          <p:nvPr/>
        </p:nvSpPr>
        <p:spPr>
          <a:xfrm>
            <a:off x="7426325" y="2554288"/>
            <a:ext cx="627063" cy="944563"/>
          </a:xfrm>
          <a:custGeom>
            <a:avLst/>
            <a:gdLst/>
            <a:ahLst/>
            <a:cxnLst/>
            <a:rect l="l" t="t" r="r" b="b"/>
            <a:pathLst>
              <a:path w="977900" h="1473200">
                <a:moveTo>
                  <a:pt x="977900" y="0"/>
                </a:moveTo>
                <a:lnTo>
                  <a:pt x="0" y="0"/>
                </a:lnTo>
                <a:lnTo>
                  <a:pt x="0" y="1473200"/>
                </a:lnTo>
                <a:lnTo>
                  <a:pt x="977900" y="1473200"/>
                </a:lnTo>
                <a:lnTo>
                  <a:pt x="9779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object 44"/>
          <p:cNvSpPr/>
          <p:nvPr/>
        </p:nvSpPr>
        <p:spPr>
          <a:xfrm>
            <a:off x="8445500" y="2033588"/>
            <a:ext cx="625475" cy="1465263"/>
          </a:xfrm>
          <a:custGeom>
            <a:avLst/>
            <a:gdLst/>
            <a:ahLst/>
            <a:cxnLst/>
            <a:rect l="l" t="t" r="r" b="b"/>
            <a:pathLst>
              <a:path w="977900" h="2286000">
                <a:moveTo>
                  <a:pt x="977900" y="0"/>
                </a:moveTo>
                <a:lnTo>
                  <a:pt x="0" y="0"/>
                </a:lnTo>
                <a:lnTo>
                  <a:pt x="0" y="2286000"/>
                </a:lnTo>
                <a:lnTo>
                  <a:pt x="977900" y="2286000"/>
                </a:lnTo>
                <a:lnTo>
                  <a:pt x="9779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" name="object 47"/>
          <p:cNvSpPr/>
          <p:nvPr/>
        </p:nvSpPr>
        <p:spPr>
          <a:xfrm>
            <a:off x="9455150" y="1798638"/>
            <a:ext cx="625475" cy="1708150"/>
          </a:xfrm>
          <a:custGeom>
            <a:avLst/>
            <a:gdLst/>
            <a:ahLst/>
            <a:cxnLst/>
            <a:rect l="l" t="t" r="r" b="b"/>
            <a:pathLst>
              <a:path w="977900" h="2667000">
                <a:moveTo>
                  <a:pt x="977900" y="0"/>
                </a:moveTo>
                <a:lnTo>
                  <a:pt x="0" y="0"/>
                </a:lnTo>
                <a:lnTo>
                  <a:pt x="0" y="2667000"/>
                </a:lnTo>
                <a:lnTo>
                  <a:pt x="977900" y="2667000"/>
                </a:lnTo>
                <a:lnTo>
                  <a:pt x="9779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TextBox 62"/>
          <p:cNvSpPr txBox="1"/>
          <p:nvPr/>
        </p:nvSpPr>
        <p:spPr>
          <a:xfrm>
            <a:off x="6156325" y="2682875"/>
            <a:ext cx="1296988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535" b="1" i="0" u="none" strike="noStrike" kern="1200" cap="none" spc="0" normalizeH="0" baseline="0" noProof="0" dirty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40,3 / 0,6%</a:t>
            </a:r>
            <a:endParaRPr kumimoji="0" lang="ru-RU" sz="1535" b="1" i="0" u="none" strike="noStrike" kern="1200" cap="none" spc="0" normalizeH="0" baseline="0" noProof="0" dirty="0">
              <a:ln>
                <a:noFill/>
              </a:ln>
              <a:solidFill>
                <a:srgbClr val="FF820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" name="TextBox 94"/>
          <p:cNvSpPr txBox="1"/>
          <p:nvPr/>
        </p:nvSpPr>
        <p:spPr>
          <a:xfrm>
            <a:off x="7123113" y="2255838"/>
            <a:ext cx="1295400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535" b="1" i="0" u="none" strike="noStrike" kern="1200" cap="none" spc="0" normalizeH="0" baseline="0" noProof="0" dirty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80,1 / 1,2%</a:t>
            </a:r>
            <a:endParaRPr kumimoji="0" lang="ru-RU" sz="1535" b="1" i="0" u="none" strike="noStrike" kern="1200" cap="none" spc="0" normalizeH="0" baseline="0" noProof="0" dirty="0">
              <a:ln>
                <a:noFill/>
              </a:ln>
              <a:solidFill>
                <a:srgbClr val="FF820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TextBox 95"/>
          <p:cNvSpPr txBox="1"/>
          <p:nvPr/>
        </p:nvSpPr>
        <p:spPr>
          <a:xfrm>
            <a:off x="8099425" y="1746250"/>
            <a:ext cx="1295400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535" b="1" i="0" u="none" strike="noStrike" kern="1200" cap="none" spc="0" normalizeH="0" baseline="0" noProof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140,5 </a:t>
            </a:r>
            <a:r>
              <a:rPr kumimoji="0" lang="ru-RU" sz="1535" b="1" i="0" u="none" strike="noStrike" kern="1200" cap="none" spc="0" normalizeH="0" baseline="0" noProof="0" dirty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1,9%</a:t>
            </a:r>
            <a:endParaRPr kumimoji="0" lang="ru-RU" sz="1535" b="1" i="0" u="none" strike="noStrike" kern="1200" cap="none" spc="0" normalizeH="0" baseline="0" noProof="0" dirty="0">
              <a:ln>
                <a:noFill/>
              </a:ln>
              <a:solidFill>
                <a:srgbClr val="FF820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3" name="TextBox 96"/>
          <p:cNvSpPr txBox="1"/>
          <p:nvPr/>
        </p:nvSpPr>
        <p:spPr>
          <a:xfrm>
            <a:off x="9026525" y="1506538"/>
            <a:ext cx="1730375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535" b="1" i="0" u="none" strike="noStrike" kern="1200" cap="none" spc="0" normalizeH="0" baseline="0" noProof="0" dirty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535" b="1" i="0" u="none" strike="noStrike" kern="1200" cap="none" spc="0" normalizeH="0" baseline="0" noProof="0" dirty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37,9</a:t>
            </a:r>
            <a:r>
              <a:rPr kumimoji="0" lang="ru-RU" sz="1535" b="1" i="0" u="none" strike="noStrike" kern="1200" cap="none" spc="0" normalizeH="0" baseline="0" noProof="0" dirty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/</a:t>
            </a:r>
            <a:r>
              <a:rPr kumimoji="0" lang="en-US" sz="1535" b="1" i="0" u="none" strike="noStrike" kern="1200" cap="none" spc="0" normalizeH="0" baseline="0" noProof="0" dirty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3,24</a:t>
            </a:r>
            <a:r>
              <a:rPr kumimoji="0" lang="ru-RU" sz="1535" b="1" i="0" u="none" strike="noStrike" kern="1200" cap="none" spc="0" normalizeH="0" baseline="0" noProof="0" dirty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endParaRPr kumimoji="0" lang="ru-RU" sz="1535" b="1" i="0" u="none" strike="noStrike" kern="1200" cap="none" spc="0" normalizeH="0" baseline="0" noProof="0" dirty="0">
              <a:ln>
                <a:noFill/>
              </a:ln>
              <a:solidFill>
                <a:srgbClr val="FF820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61" name="TextBox 97"/>
          <p:cNvSpPr txBox="1"/>
          <p:nvPr/>
        </p:nvSpPr>
        <p:spPr>
          <a:xfrm>
            <a:off x="6508750" y="3511550"/>
            <a:ext cx="1482725" cy="261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  <a:r>
              <a:rPr lang="en-US" altLang="ru-RU"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100" dirty="0">
              <a:solidFill>
                <a:srgbClr val="0B43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2" name="TextBox 98"/>
          <p:cNvSpPr txBox="1"/>
          <p:nvPr/>
        </p:nvSpPr>
        <p:spPr>
          <a:xfrm>
            <a:off x="7445375" y="3511550"/>
            <a:ext cx="1482725" cy="261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en-US" altLang="ru-RU"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100" dirty="0">
              <a:solidFill>
                <a:srgbClr val="0B43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3" name="TextBox 99"/>
          <p:cNvSpPr txBox="1"/>
          <p:nvPr/>
        </p:nvSpPr>
        <p:spPr>
          <a:xfrm>
            <a:off x="8456613" y="3511550"/>
            <a:ext cx="1481137" cy="261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en-US" altLang="ru-RU"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100" dirty="0">
              <a:solidFill>
                <a:srgbClr val="0B43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4" name="TextBox 100"/>
          <p:cNvSpPr txBox="1"/>
          <p:nvPr/>
        </p:nvSpPr>
        <p:spPr>
          <a:xfrm>
            <a:off x="9520238" y="3511550"/>
            <a:ext cx="1482725" cy="261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</a:t>
            </a:r>
            <a:r>
              <a:rPr lang="en-US" altLang="ru-RU"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100" dirty="0">
              <a:solidFill>
                <a:srgbClr val="0B43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object 47"/>
          <p:cNvSpPr/>
          <p:nvPr/>
        </p:nvSpPr>
        <p:spPr>
          <a:xfrm>
            <a:off x="10542588" y="1252538"/>
            <a:ext cx="625475" cy="2246313"/>
          </a:xfrm>
          <a:custGeom>
            <a:avLst/>
            <a:gdLst/>
            <a:ahLst/>
            <a:cxnLst/>
            <a:rect l="l" t="t" r="r" b="b"/>
            <a:pathLst>
              <a:path w="977900" h="2667000">
                <a:moveTo>
                  <a:pt x="977900" y="0"/>
                </a:moveTo>
                <a:lnTo>
                  <a:pt x="0" y="0"/>
                </a:lnTo>
                <a:lnTo>
                  <a:pt x="0" y="2667000"/>
                </a:lnTo>
                <a:lnTo>
                  <a:pt x="977900" y="2667000"/>
                </a:lnTo>
                <a:lnTo>
                  <a:pt x="9779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TextBox 102"/>
          <p:cNvSpPr txBox="1"/>
          <p:nvPr/>
        </p:nvSpPr>
        <p:spPr>
          <a:xfrm>
            <a:off x="9966325" y="946150"/>
            <a:ext cx="1812925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35" b="1" i="0" u="none" strike="noStrike" kern="1200" cap="none" spc="0" normalizeH="0" baseline="0" noProof="0" dirty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868</a:t>
            </a:r>
            <a:r>
              <a:rPr kumimoji="0" lang="en-US" sz="1535" b="1" i="0" u="none" strike="noStrike" kern="1200" cap="none" spc="0" normalizeH="0" baseline="0" noProof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,07 / 8,67</a:t>
            </a:r>
            <a:r>
              <a:rPr kumimoji="0" lang="ru-RU" sz="1535" b="1" i="0" u="none" strike="noStrike" kern="1200" cap="none" spc="0" normalizeH="0" baseline="0" noProof="0">
                <a:ln>
                  <a:noFill/>
                </a:ln>
                <a:solidFill>
                  <a:srgbClr val="FF820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endParaRPr kumimoji="0" lang="ru-RU" sz="1535" b="1" i="0" u="none" strike="noStrike" kern="1200" cap="none" spc="0" normalizeH="0" baseline="0" noProof="0" dirty="0">
              <a:ln>
                <a:noFill/>
              </a:ln>
              <a:solidFill>
                <a:srgbClr val="FF820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0" name="TextBox 103"/>
          <p:cNvSpPr txBox="1"/>
          <p:nvPr/>
        </p:nvSpPr>
        <p:spPr>
          <a:xfrm>
            <a:off x="10531475" y="3478213"/>
            <a:ext cx="1363663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x-none"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en-US" altLang="x-none" sz="1100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000" dirty="0">
              <a:solidFill>
                <a:srgbClr val="0B43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8" name="TextBox 104"/>
          <p:cNvSpPr txBox="1"/>
          <p:nvPr/>
        </p:nvSpPr>
        <p:spPr>
          <a:xfrm>
            <a:off x="9307513" y="2413000"/>
            <a:ext cx="8461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9" name="TextBox 105"/>
          <p:cNvSpPr txBox="1"/>
          <p:nvPr/>
        </p:nvSpPr>
        <p:spPr>
          <a:xfrm>
            <a:off x="8388350" y="2552700"/>
            <a:ext cx="7381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endParaRPr lang="en-US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0" name="TextBox 106"/>
          <p:cNvSpPr txBox="1"/>
          <p:nvPr/>
        </p:nvSpPr>
        <p:spPr>
          <a:xfrm>
            <a:off x="7343775" y="2719388"/>
            <a:ext cx="736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en-US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1" name="TextBox 107"/>
          <p:cNvSpPr txBox="1"/>
          <p:nvPr/>
        </p:nvSpPr>
        <p:spPr>
          <a:xfrm>
            <a:off x="6391275" y="3128963"/>
            <a:ext cx="738188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2" name="TextBox 108"/>
          <p:cNvSpPr txBox="1"/>
          <p:nvPr/>
        </p:nvSpPr>
        <p:spPr>
          <a:xfrm>
            <a:off x="727075" y="758825"/>
            <a:ext cx="5411788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ru-RU" altLang="ru-RU" sz="1600" b="1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научно-исследовательских проекта</a:t>
            </a:r>
            <a:r>
              <a:rPr lang="en-US" altLang="ru-RU" sz="1600" b="1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en-US" altLang="ru-RU" sz="1600" b="1" dirty="0">
              <a:solidFill>
                <a:srgbClr val="0A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4 954, 834</a:t>
            </a:r>
            <a:r>
              <a:rPr lang="ru-RU" alt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тг. (2024 г.) </a:t>
            </a:r>
            <a:endParaRPr lang="ru-RU" altLang="ru-RU" sz="1600" b="1" dirty="0">
              <a:solidFill>
                <a:srgbClr val="0A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b="1" dirty="0">
              <a:solidFill>
                <a:srgbClr val="0A43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617538" y="1431925"/>
            <a:ext cx="1390650" cy="139065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4" name="TextBox 111"/>
          <p:cNvSpPr txBox="1"/>
          <p:nvPr/>
        </p:nvSpPr>
        <p:spPr>
          <a:xfrm>
            <a:off x="433388" y="1938338"/>
            <a:ext cx="1738312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ГФ</a:t>
            </a:r>
            <a:endParaRPr lang="en-US" alt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5" name="TextBox 116"/>
          <p:cNvSpPr txBox="1"/>
          <p:nvPr/>
        </p:nvSpPr>
        <p:spPr>
          <a:xfrm>
            <a:off x="2635250" y="1928813"/>
            <a:ext cx="147320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РННТД</a:t>
            </a:r>
            <a:endParaRPr lang="en-US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6" name="TextBox 117"/>
          <p:cNvSpPr txBox="1"/>
          <p:nvPr/>
        </p:nvSpPr>
        <p:spPr>
          <a:xfrm>
            <a:off x="4500563" y="1720850"/>
            <a:ext cx="1279525" cy="73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международный проект</a:t>
            </a: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object 3"/>
          <p:cNvSpPr/>
          <p:nvPr/>
        </p:nvSpPr>
        <p:spPr>
          <a:xfrm>
            <a:off x="2868613" y="4322763"/>
            <a:ext cx="604838" cy="1314450"/>
          </a:xfrm>
          <a:custGeom>
            <a:avLst/>
            <a:gdLst/>
            <a:ahLst/>
            <a:cxnLst/>
            <a:rect l="l" t="t" r="r" b="b"/>
            <a:pathLst>
              <a:path w="508000" h="1803400">
                <a:moveTo>
                  <a:pt x="0" y="0"/>
                </a:moveTo>
                <a:lnTo>
                  <a:pt x="508000" y="0"/>
                </a:lnTo>
                <a:lnTo>
                  <a:pt x="508000" y="1803400"/>
                </a:lnTo>
                <a:lnTo>
                  <a:pt x="0" y="1803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" name="object 4"/>
          <p:cNvSpPr/>
          <p:nvPr/>
        </p:nvSpPr>
        <p:spPr>
          <a:xfrm>
            <a:off x="1716088" y="4605338"/>
            <a:ext cx="579438" cy="1031875"/>
          </a:xfrm>
          <a:custGeom>
            <a:avLst/>
            <a:gdLst/>
            <a:ahLst/>
            <a:cxnLst/>
            <a:rect l="l" t="t" r="r" b="b"/>
            <a:pathLst>
              <a:path w="508000" h="1257300">
                <a:moveTo>
                  <a:pt x="0" y="0"/>
                </a:moveTo>
                <a:lnTo>
                  <a:pt x="508000" y="0"/>
                </a:lnTo>
                <a:lnTo>
                  <a:pt x="50800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7" name="object 6"/>
          <p:cNvSpPr/>
          <p:nvPr/>
        </p:nvSpPr>
        <p:spPr>
          <a:xfrm>
            <a:off x="569913" y="4675188"/>
            <a:ext cx="546100" cy="962025"/>
          </a:xfrm>
          <a:custGeom>
            <a:avLst/>
            <a:gdLst/>
            <a:ahLst/>
            <a:cxnLst/>
            <a:rect l="l" t="t" r="r" b="b"/>
            <a:pathLst>
              <a:path w="508000" h="977900">
                <a:moveTo>
                  <a:pt x="0" y="0"/>
                </a:moveTo>
                <a:lnTo>
                  <a:pt x="508000" y="0"/>
                </a:lnTo>
                <a:lnTo>
                  <a:pt x="508000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8" name="object 7"/>
          <p:cNvSpPr/>
          <p:nvPr/>
        </p:nvSpPr>
        <p:spPr>
          <a:xfrm>
            <a:off x="1031875" y="5481638"/>
            <a:ext cx="539750" cy="155575"/>
          </a:xfrm>
          <a:custGeom>
            <a:avLst/>
            <a:gdLst/>
            <a:ahLst/>
            <a:cxnLst/>
            <a:rect l="l" t="t" r="r" b="b"/>
            <a:pathLst>
              <a:path w="508000" h="127000">
                <a:moveTo>
                  <a:pt x="0" y="0"/>
                </a:moveTo>
                <a:lnTo>
                  <a:pt x="508000" y="0"/>
                </a:lnTo>
                <a:lnTo>
                  <a:pt x="5080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8" name="object 8"/>
          <p:cNvSpPr/>
          <p:nvPr/>
        </p:nvSpPr>
        <p:spPr>
          <a:xfrm>
            <a:off x="2235200" y="5308600"/>
            <a:ext cx="541338" cy="328613"/>
          </a:xfrm>
          <a:custGeom>
            <a:avLst/>
            <a:gdLst/>
            <a:ahLst/>
            <a:cxnLst/>
            <a:rect l="l" t="t" r="r" b="b"/>
            <a:pathLst>
              <a:path w="508000" h="165100">
                <a:moveTo>
                  <a:pt x="0" y="0"/>
                </a:moveTo>
                <a:lnTo>
                  <a:pt x="508000" y="0"/>
                </a:lnTo>
                <a:lnTo>
                  <a:pt x="508000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solidFill>
            <a:srgbClr val="F6931D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" name="object 9"/>
          <p:cNvSpPr/>
          <p:nvPr/>
        </p:nvSpPr>
        <p:spPr>
          <a:xfrm>
            <a:off x="3294063" y="5140325"/>
            <a:ext cx="539750" cy="496888"/>
          </a:xfrm>
          <a:custGeom>
            <a:avLst/>
            <a:gdLst/>
            <a:ahLst/>
            <a:cxnLst/>
            <a:rect l="l" t="t" r="r" b="b"/>
            <a:pathLst>
              <a:path w="508000" h="254000">
                <a:moveTo>
                  <a:pt x="0" y="0"/>
                </a:moveTo>
                <a:lnTo>
                  <a:pt x="508000" y="0"/>
                </a:lnTo>
                <a:lnTo>
                  <a:pt x="508000" y="254000"/>
                </a:lnTo>
                <a:lnTo>
                  <a:pt x="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F6931D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" name="TextBox 127"/>
          <p:cNvSpPr txBox="1"/>
          <p:nvPr/>
        </p:nvSpPr>
        <p:spPr>
          <a:xfrm>
            <a:off x="2959100" y="4413250"/>
            <a:ext cx="592138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5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</a:t>
            </a:r>
            <a:endParaRPr kumimoji="0" lang="ru-RU" sz="15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3" name="object 3"/>
          <p:cNvSpPr/>
          <p:nvPr/>
        </p:nvSpPr>
        <p:spPr>
          <a:xfrm>
            <a:off x="3932238" y="4156075"/>
            <a:ext cx="600075" cy="1481138"/>
          </a:xfrm>
          <a:custGeom>
            <a:avLst/>
            <a:gdLst/>
            <a:ahLst/>
            <a:cxnLst/>
            <a:rect l="l" t="t" r="r" b="b"/>
            <a:pathLst>
              <a:path w="508000" h="1803400">
                <a:moveTo>
                  <a:pt x="0" y="0"/>
                </a:moveTo>
                <a:lnTo>
                  <a:pt x="508000" y="0"/>
                </a:lnTo>
                <a:lnTo>
                  <a:pt x="508000" y="1803400"/>
                </a:lnTo>
                <a:lnTo>
                  <a:pt x="0" y="1803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5" name="TextBox 129"/>
          <p:cNvSpPr txBox="1"/>
          <p:nvPr/>
        </p:nvSpPr>
        <p:spPr>
          <a:xfrm>
            <a:off x="4006850" y="4384675"/>
            <a:ext cx="825500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5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112</a:t>
            </a:r>
            <a:endParaRPr kumimoji="0" lang="ru-RU" sz="15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7" name="TextBox 131"/>
          <p:cNvSpPr txBox="1"/>
          <p:nvPr/>
        </p:nvSpPr>
        <p:spPr>
          <a:xfrm>
            <a:off x="1731963" y="4953000"/>
            <a:ext cx="574675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sz="1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TextBox 132"/>
          <p:cNvSpPr txBox="1"/>
          <p:nvPr/>
        </p:nvSpPr>
        <p:spPr>
          <a:xfrm>
            <a:off x="619125" y="5040313"/>
            <a:ext cx="522288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sz="1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TextBox 133"/>
          <p:cNvSpPr txBox="1"/>
          <p:nvPr/>
        </p:nvSpPr>
        <p:spPr>
          <a:xfrm>
            <a:off x="1236663" y="5184775"/>
            <a:ext cx="579438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500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500" dirty="0">
              <a:solidFill>
                <a:srgbClr val="0A43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TextBox 134"/>
          <p:cNvSpPr txBox="1"/>
          <p:nvPr/>
        </p:nvSpPr>
        <p:spPr>
          <a:xfrm>
            <a:off x="2379663" y="4991100"/>
            <a:ext cx="581025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500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500" dirty="0">
              <a:solidFill>
                <a:srgbClr val="0A43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TextBox 135"/>
          <p:cNvSpPr txBox="1"/>
          <p:nvPr/>
        </p:nvSpPr>
        <p:spPr>
          <a:xfrm>
            <a:off x="3505200" y="4846638"/>
            <a:ext cx="581025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500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500" dirty="0">
              <a:solidFill>
                <a:srgbClr val="0A43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974725" y="6275388"/>
            <a:ext cx="92075" cy="92075"/>
          </a:xfrm>
          <a:prstGeom prst="ellipse">
            <a:avLst/>
          </a:prstGeom>
          <a:solidFill>
            <a:srgbClr val="0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1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1" name="Овал 140"/>
          <p:cNvSpPr/>
          <p:nvPr/>
        </p:nvSpPr>
        <p:spPr>
          <a:xfrm>
            <a:off x="3349625" y="6270625"/>
            <a:ext cx="92075" cy="92075"/>
          </a:xfrm>
          <a:prstGeom prst="ellipse">
            <a:avLst/>
          </a:prstGeom>
          <a:solidFill>
            <a:srgbClr val="FF8202"/>
          </a:solidFill>
          <a:ln>
            <a:solidFill>
              <a:srgbClr val="FF8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1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3" name="TextBox 138"/>
          <p:cNvSpPr txBox="1"/>
          <p:nvPr/>
        </p:nvSpPr>
        <p:spPr>
          <a:xfrm>
            <a:off x="1793875" y="5661025"/>
            <a:ext cx="1112838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80,1 млн тг</a:t>
            </a:r>
            <a:endParaRPr lang="en-US" alt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4" name="TextBox 139"/>
          <p:cNvSpPr txBox="1"/>
          <p:nvPr/>
        </p:nvSpPr>
        <p:spPr>
          <a:xfrm>
            <a:off x="649288" y="5661025"/>
            <a:ext cx="131445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40,3 млн тг</a:t>
            </a:r>
            <a:endParaRPr lang="en-US" alt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5" name="TextBox 140"/>
          <p:cNvSpPr txBox="1"/>
          <p:nvPr/>
        </p:nvSpPr>
        <p:spPr>
          <a:xfrm>
            <a:off x="2963863" y="5661025"/>
            <a:ext cx="1087437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140,5 млн тг </a:t>
            </a:r>
            <a:endParaRPr lang="en-US" alt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6" name="TextBox 141"/>
          <p:cNvSpPr txBox="1"/>
          <p:nvPr/>
        </p:nvSpPr>
        <p:spPr>
          <a:xfrm>
            <a:off x="4030663" y="5661025"/>
            <a:ext cx="1973262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237,9 млн тг</a:t>
            </a:r>
            <a:endParaRPr lang="ru-RU" alt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object 9"/>
          <p:cNvSpPr/>
          <p:nvPr/>
        </p:nvSpPr>
        <p:spPr>
          <a:xfrm>
            <a:off x="4287838" y="5138738"/>
            <a:ext cx="539750" cy="498475"/>
          </a:xfrm>
          <a:custGeom>
            <a:avLst/>
            <a:gdLst/>
            <a:ahLst/>
            <a:cxnLst/>
            <a:rect l="l" t="t" r="r" b="b"/>
            <a:pathLst>
              <a:path w="508000" h="254000">
                <a:moveTo>
                  <a:pt x="0" y="0"/>
                </a:moveTo>
                <a:lnTo>
                  <a:pt x="508000" y="0"/>
                </a:lnTo>
                <a:lnTo>
                  <a:pt x="508000" y="254000"/>
                </a:lnTo>
                <a:lnTo>
                  <a:pt x="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F6931D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1" name="TextBox 143"/>
          <p:cNvSpPr txBox="1"/>
          <p:nvPr/>
        </p:nvSpPr>
        <p:spPr>
          <a:xfrm>
            <a:off x="4529138" y="4760913"/>
            <a:ext cx="579438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500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500" dirty="0">
              <a:solidFill>
                <a:srgbClr val="0A43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413125" y="6189663"/>
            <a:ext cx="3006725" cy="254000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выигранных проектов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object 3"/>
          <p:cNvSpPr/>
          <p:nvPr/>
        </p:nvSpPr>
        <p:spPr>
          <a:xfrm>
            <a:off x="4986338" y="4467225"/>
            <a:ext cx="598488" cy="1169988"/>
          </a:xfrm>
          <a:custGeom>
            <a:avLst/>
            <a:gdLst/>
            <a:ahLst/>
            <a:cxnLst/>
            <a:rect l="l" t="t" r="r" b="b"/>
            <a:pathLst>
              <a:path w="508000" h="1803400">
                <a:moveTo>
                  <a:pt x="0" y="0"/>
                </a:moveTo>
                <a:lnTo>
                  <a:pt x="508000" y="0"/>
                </a:lnTo>
                <a:lnTo>
                  <a:pt x="508000" y="1803400"/>
                </a:lnTo>
                <a:lnTo>
                  <a:pt x="0" y="18034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01" name="TextBox 146"/>
          <p:cNvSpPr txBox="1"/>
          <p:nvPr/>
        </p:nvSpPr>
        <p:spPr>
          <a:xfrm>
            <a:off x="5013325" y="5675313"/>
            <a:ext cx="19732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 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868,07 млн тг</a:t>
            </a:r>
            <a:endParaRPr lang="ru-RU" altLang="ru-RU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TextBox 147"/>
          <p:cNvSpPr txBox="1"/>
          <p:nvPr/>
        </p:nvSpPr>
        <p:spPr>
          <a:xfrm>
            <a:off x="5049838" y="4587875"/>
            <a:ext cx="517525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sz="1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object 9"/>
          <p:cNvSpPr/>
          <p:nvPr/>
        </p:nvSpPr>
        <p:spPr>
          <a:xfrm>
            <a:off x="5461000" y="4991100"/>
            <a:ext cx="539750" cy="646113"/>
          </a:xfrm>
          <a:custGeom>
            <a:avLst/>
            <a:gdLst/>
            <a:ahLst/>
            <a:cxnLst/>
            <a:rect l="l" t="t" r="r" b="b"/>
            <a:pathLst>
              <a:path w="508000" h="254000">
                <a:moveTo>
                  <a:pt x="0" y="0"/>
                </a:moveTo>
                <a:lnTo>
                  <a:pt x="508000" y="0"/>
                </a:lnTo>
                <a:lnTo>
                  <a:pt x="508000" y="254000"/>
                </a:lnTo>
                <a:lnTo>
                  <a:pt x="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F6931D"/>
          </a:solidFill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8" name="TextBox 81"/>
          <p:cNvSpPr txBox="1"/>
          <p:nvPr/>
        </p:nvSpPr>
        <p:spPr>
          <a:xfrm>
            <a:off x="5608638" y="4683125"/>
            <a:ext cx="579438" cy="3286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500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sz="1500" dirty="0">
              <a:solidFill>
                <a:srgbClr val="0A43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5" name="TextBox 82"/>
          <p:cNvSpPr txBox="1"/>
          <p:nvPr/>
        </p:nvSpPr>
        <p:spPr>
          <a:xfrm>
            <a:off x="10428288" y="2159000"/>
            <a:ext cx="8461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6" name="TextBox 85"/>
          <p:cNvSpPr txBox="1"/>
          <p:nvPr/>
        </p:nvSpPr>
        <p:spPr>
          <a:xfrm>
            <a:off x="3333750" y="1827213"/>
            <a:ext cx="1816100" cy="80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НИОКР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7" name="TextBox 87"/>
          <p:cNvSpPr txBox="1"/>
          <p:nvPr/>
        </p:nvSpPr>
        <p:spPr>
          <a:xfrm>
            <a:off x="1668463" y="1928813"/>
            <a:ext cx="147320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ПЦФ</a:t>
            </a:r>
            <a:endParaRPr lang="en-US" alt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308" name="Диаграмма 162"/>
          <p:cNvGraphicFramePr/>
          <p:nvPr/>
        </p:nvGraphicFramePr>
        <p:xfrm>
          <a:off x="6408738" y="4094163"/>
          <a:ext cx="5411787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5419090" imgH="2755265" progId="Excel.Chart.8">
                  <p:embed/>
                </p:oleObj>
              </mc:Choice>
              <mc:Fallback>
                <p:oleObj name="" r:id="rId1" imgW="5419090" imgH="2755265" progId="Excel.Chart.8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08738" y="4094163"/>
                        <a:ext cx="5411787" cy="2746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" name="TextBox 152"/>
          <p:cNvSpPr txBox="1"/>
          <p:nvPr/>
        </p:nvSpPr>
        <p:spPr>
          <a:xfrm>
            <a:off x="6596063" y="3943350"/>
            <a:ext cx="4799013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НИР на одного преподавателя (тыс. тг.)</a:t>
            </a:r>
            <a:endParaRPr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TextBox 130"/>
          <p:cNvSpPr txBox="1"/>
          <p:nvPr/>
        </p:nvSpPr>
        <p:spPr>
          <a:xfrm>
            <a:off x="1058863" y="6178550"/>
            <a:ext cx="1847850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поданных заявок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Левая фигурная скобка 165"/>
          <p:cNvSpPr/>
          <p:nvPr/>
        </p:nvSpPr>
        <p:spPr>
          <a:xfrm>
            <a:off x="2970213" y="3148013"/>
            <a:ext cx="290513" cy="75565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ru-RU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Прямоугольник 15"/>
          <p:cNvSpPr/>
          <p:nvPr/>
        </p:nvSpPr>
        <p:spPr>
          <a:xfrm>
            <a:off x="669925" y="254000"/>
            <a:ext cx="8274050" cy="369888"/>
          </a:xfrm>
          <a:prstGeom prst="rect">
            <a:avLst/>
          </a:prstGeom>
          <a:solidFill>
            <a:srgbClr val="003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93200" y="433388"/>
            <a:ext cx="1062038" cy="0"/>
          </a:xfrm>
          <a:prstGeom prst="line">
            <a:avLst/>
          </a:prstGeom>
          <a:ln>
            <a:solidFill>
              <a:srgbClr val="003E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268" name="TextBox 11"/>
          <p:cNvSpPr txBox="1"/>
          <p:nvPr/>
        </p:nvSpPr>
        <p:spPr>
          <a:xfrm>
            <a:off x="10155238" y="295275"/>
            <a:ext cx="1836737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3E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DULATY UNIVERSITY</a:t>
            </a:r>
            <a:endParaRPr lang="ru-RU" altLang="ru-RU" sz="1100" b="1" dirty="0">
              <a:solidFill>
                <a:srgbClr val="003E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Прямоугольник 4"/>
          <p:cNvSpPr/>
          <p:nvPr/>
        </p:nvSpPr>
        <p:spPr>
          <a:xfrm>
            <a:off x="766763" y="260350"/>
            <a:ext cx="9520237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DU</a:t>
            </a:r>
            <a:r>
              <a:rPr lang="en-US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РЕЗУЛЬТАТЫ НАУЧНО-ИССЛЕДОВАТЕЛЬСКОЙ РАБОТЫ</a:t>
            </a:r>
            <a:endParaRPr lang="en-US" altLang="ru-RU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270" name="Диаграмма 7"/>
          <p:cNvGraphicFramePr/>
          <p:nvPr/>
        </p:nvGraphicFramePr>
        <p:xfrm>
          <a:off x="6210300" y="820738"/>
          <a:ext cx="5603875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614670" imgH="2633345" progId="Excel.Chart.8">
                  <p:embed/>
                </p:oleObj>
              </mc:Choice>
              <mc:Fallback>
                <p:oleObj name="" r:id="rId1" imgW="5614670" imgH="2633345" progId="Excel.Chart.8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10300" y="820738"/>
                        <a:ext cx="5603875" cy="2625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бъект 2"/>
          <p:cNvSpPr txBox="1"/>
          <p:nvPr/>
        </p:nvSpPr>
        <p:spPr>
          <a:xfrm>
            <a:off x="5873750" y="3817938"/>
            <a:ext cx="2787650" cy="642938"/>
          </a:xfrm>
          <a:prstGeom prst="rect">
            <a:avLst/>
          </a:prstGeom>
        </p:spPr>
        <p:txBody>
          <a:bodyPr/>
          <a:p>
            <a:pPr eaLnBrk="1" hangingPunct="1">
              <a:buNone/>
            </a:pPr>
            <a:endParaRPr sz="1500" b="1" dirty="0">
              <a:solidFill>
                <a:srgbClr val="0A43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272" name="Диаграмма 14"/>
          <p:cNvGraphicFramePr/>
          <p:nvPr/>
        </p:nvGraphicFramePr>
        <p:xfrm>
          <a:off x="6094413" y="2871788"/>
          <a:ext cx="586105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5870575" imgH="2206625" progId="Excel.Chart.8">
                  <p:embed/>
                </p:oleObj>
              </mc:Choice>
              <mc:Fallback>
                <p:oleObj name="" r:id="rId3" imgW="5870575" imgH="2206625" progId="Excel.Chart.8">
                  <p:embed/>
                  <p:pic>
                    <p:nvPicPr>
                      <p:cNvPr id="0" name="Изображение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4413" y="2871788"/>
                        <a:ext cx="5861050" cy="2200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873750" y="800100"/>
            <a:ext cx="0" cy="5932488"/>
          </a:xfrm>
          <a:prstGeom prst="line">
            <a:avLst/>
          </a:prstGeom>
          <a:ln>
            <a:solidFill>
              <a:srgbClr val="0A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2288" y="787400"/>
            <a:ext cx="5360988" cy="2032000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Научно-исследовательские лаборатории</a:t>
            </a:r>
            <a:endParaRPr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спектрофотометрии</a:t>
            </a:r>
            <a:endParaRPr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инфракрасной спектроскопии</a:t>
            </a:r>
            <a:endParaRPr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Хроматографическая лаборатория</a:t>
            </a:r>
            <a:endParaRPr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атомно-эмиссионной спектрометрии</a:t>
            </a:r>
            <a:endParaRPr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наноинженерных исследований им. А. С. Ахметова</a:t>
            </a:r>
            <a:endParaRPr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en-US" altLang="x-none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свойств тампонажных материалов и буровых растворов</a:t>
            </a:r>
            <a:endParaRPr lang="en-US" altLang="x-none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en-US" altLang="x-none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воды и материалы</a:t>
            </a:r>
            <a:endParaRPr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AutoShape 12" descr="blob:https://web.telegram.org/0fc0c5f0-4814-4e4c-a851-aa13e92b09ec"/>
          <p:cNvSpPr>
            <a:spLocks noChangeAspect="1" noChangeArrowheads="1"/>
          </p:cNvSpPr>
          <p:nvPr/>
        </p:nvSpPr>
        <p:spPr bwMode="auto">
          <a:xfrm>
            <a:off x="573088" y="625475"/>
            <a:ext cx="195263" cy="195263"/>
          </a:xfrm>
          <a:prstGeom prst="rect">
            <a:avLst/>
          </a:prstGeom>
          <a:noFill/>
        </p:spPr>
        <p:txBody>
          <a:bodyPr lIns="58574" tIns="29287" rIns="58574" bIns="29287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276" name="Прямоугольник 42"/>
          <p:cNvSpPr/>
          <p:nvPr/>
        </p:nvSpPr>
        <p:spPr>
          <a:xfrm>
            <a:off x="642938" y="2870200"/>
            <a:ext cx="43878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1400" b="1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тимулирование публикационной активности ученых на 2024 год</a:t>
            </a:r>
            <a:r>
              <a:rPr lang="en-US" altLang="ru-RU" sz="1400" b="1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>
                <a:solidFill>
                  <a:srgbClr val="0B43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20,786 млн тг</a:t>
            </a:r>
            <a:endParaRPr lang="ru-RU" altLang="ru-RU" sz="1400" b="1" dirty="0">
              <a:solidFill>
                <a:srgbClr val="0B43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7" name="TextBox 47"/>
          <p:cNvSpPr txBox="1"/>
          <p:nvPr/>
        </p:nvSpPr>
        <p:spPr>
          <a:xfrm>
            <a:off x="6751638" y="1533525"/>
            <a:ext cx="722312" cy="401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ru-RU" altLang="ru-RU" sz="1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8" name="TextBox 48"/>
          <p:cNvSpPr txBox="1"/>
          <p:nvPr/>
        </p:nvSpPr>
        <p:spPr>
          <a:xfrm>
            <a:off x="8067675" y="1339850"/>
            <a:ext cx="673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</a:t>
            </a:r>
            <a:endParaRPr lang="ru-RU" altLang="ru-RU" sz="1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9" name="TextBox 49"/>
          <p:cNvSpPr txBox="1"/>
          <p:nvPr/>
        </p:nvSpPr>
        <p:spPr>
          <a:xfrm>
            <a:off x="10815638" y="939800"/>
            <a:ext cx="6715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719</a:t>
            </a:r>
            <a:endParaRPr lang="ru-RU" altLang="ru-RU" sz="1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0" name="TextBox 51"/>
          <p:cNvSpPr txBox="1"/>
          <p:nvPr/>
        </p:nvSpPr>
        <p:spPr>
          <a:xfrm>
            <a:off x="10868025" y="3287713"/>
            <a:ext cx="5746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altLang="ru-RU" sz="1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AutoShape 12" descr="blob:https://web.telegram.org/0fc0c5f0-4814-4e4c-a851-aa13e92b09ec"/>
          <p:cNvSpPr>
            <a:spLocks noChangeAspect="1" noChangeArrowheads="1"/>
          </p:cNvSpPr>
          <p:nvPr/>
        </p:nvSpPr>
        <p:spPr bwMode="auto">
          <a:xfrm>
            <a:off x="681038" y="5426075"/>
            <a:ext cx="195263" cy="195263"/>
          </a:xfrm>
          <a:prstGeom prst="rect">
            <a:avLst/>
          </a:prstGeom>
          <a:noFill/>
        </p:spPr>
        <p:txBody>
          <a:bodyPr lIns="58574" tIns="29287" rIns="58574" bIns="29287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2" name="Левая фигурная скобка 61"/>
          <p:cNvSpPr/>
          <p:nvPr/>
        </p:nvSpPr>
        <p:spPr>
          <a:xfrm>
            <a:off x="2128838" y="4630738"/>
            <a:ext cx="201613" cy="808038"/>
          </a:xfrm>
          <a:prstGeom prst="leftBrace">
            <a:avLst>
              <a:gd name="adj1" fmla="val 35592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1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83" name="TextBox 62"/>
          <p:cNvSpPr txBox="1"/>
          <p:nvPr/>
        </p:nvSpPr>
        <p:spPr>
          <a:xfrm>
            <a:off x="420688" y="4929188"/>
            <a:ext cx="17573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FF8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2400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200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ностранных</a:t>
            </a:r>
            <a:endParaRPr lang="en-US" altLang="ru-RU" sz="1200" dirty="0">
              <a:solidFill>
                <a:srgbClr val="0A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ученых читают лекции</a:t>
            </a:r>
            <a:endParaRPr lang="en-US" altLang="ru-RU" sz="1200" dirty="0">
              <a:solidFill>
                <a:srgbClr val="0A43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4" name="TextBox 63"/>
          <p:cNvSpPr txBox="1"/>
          <p:nvPr/>
        </p:nvSpPr>
        <p:spPr>
          <a:xfrm>
            <a:off x="3489325" y="4943475"/>
            <a:ext cx="21986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8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2400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A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ППС обладатели гранта «Болашак 500 Галым»</a:t>
            </a:r>
            <a:endParaRPr lang="ru-RU" altLang="ru-RU" sz="1200" b="1" dirty="0">
              <a:solidFill>
                <a:srgbClr val="0A43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6" name="Picture 6" descr="https://cdn4.iconfinder.com/data/icons/proglyphs-science-and-medicine/512/Science-1024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40587" y="5017353"/>
            <a:ext cx="601163" cy="601163"/>
          </a:xfrm>
          <a:prstGeom prst="rect">
            <a:avLst/>
          </a:prstGeom>
          <a:noFill/>
        </p:spPr>
      </p:pic>
      <p:sp>
        <p:nvSpPr>
          <p:cNvPr id="11286" name="Прямоугольник 42"/>
          <p:cNvSpPr/>
          <p:nvPr/>
        </p:nvSpPr>
        <p:spPr>
          <a:xfrm>
            <a:off x="355600" y="4475163"/>
            <a:ext cx="5256213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г. было выплачено </a:t>
            </a:r>
            <a:r>
              <a:rPr lang="en-US" alt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15,533</a:t>
            </a:r>
            <a:r>
              <a:rPr lang="en-US" altLang="ru-RU" sz="1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 тенге </a:t>
            </a:r>
            <a:r>
              <a:rPr lang="en-US" alt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altLang="ru-RU" sz="1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ученому</a:t>
            </a:r>
            <a:endParaRPr lang="ru-RU" altLang="ru-RU" sz="1400" b="1" dirty="0">
              <a:solidFill>
                <a:srgbClr val="F7931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Левая фигурная скобка 49"/>
          <p:cNvSpPr/>
          <p:nvPr/>
        </p:nvSpPr>
        <p:spPr>
          <a:xfrm>
            <a:off x="1368425" y="3651250"/>
            <a:ext cx="152400" cy="738188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ru-RU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88" name="TextBox 54"/>
          <p:cNvSpPr txBox="1"/>
          <p:nvPr/>
        </p:nvSpPr>
        <p:spPr>
          <a:xfrm>
            <a:off x="1417638" y="3622675"/>
            <a:ext cx="1608137" cy="25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Q1-175 МРП=646 100 тг</a:t>
            </a:r>
            <a:endParaRPr lang="ru-RU" altLang="ru-RU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9" name="TextBox 55"/>
          <p:cNvSpPr txBox="1"/>
          <p:nvPr/>
        </p:nvSpPr>
        <p:spPr>
          <a:xfrm>
            <a:off x="1406525" y="3860800"/>
            <a:ext cx="1974850" cy="25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Q2-130 МРП=479 960 тг</a:t>
            </a:r>
            <a:endParaRPr lang="ru-RU" altLang="ru-RU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TextBox 56"/>
          <p:cNvSpPr txBox="1"/>
          <p:nvPr/>
        </p:nvSpPr>
        <p:spPr>
          <a:xfrm>
            <a:off x="1404938" y="4087813"/>
            <a:ext cx="1631950" cy="260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Q3-90 МРП=332 280 тг</a:t>
            </a:r>
            <a:endParaRPr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03250" y="3965575"/>
            <a:ext cx="765175" cy="4143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12,811 млн тг.</a:t>
            </a:r>
            <a:endParaRPr sz="1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2" name="TextBox 59"/>
          <p:cNvSpPr txBox="1"/>
          <p:nvPr/>
        </p:nvSpPr>
        <p:spPr>
          <a:xfrm>
            <a:off x="2967038" y="3643313"/>
            <a:ext cx="896937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FF8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ученых</a:t>
            </a:r>
            <a:endParaRPr lang="ru-RU" altLang="ru-RU" sz="1200" dirty="0">
              <a:solidFill>
                <a:srgbClr val="FF82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TextBox 60"/>
          <p:cNvSpPr txBox="1"/>
          <p:nvPr/>
        </p:nvSpPr>
        <p:spPr>
          <a:xfrm>
            <a:off x="3863975" y="3622675"/>
            <a:ext cx="1781175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H-3-50 МРП=184 600 тг</a:t>
            </a:r>
            <a:endParaRPr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Box 61"/>
          <p:cNvSpPr txBox="1"/>
          <p:nvPr/>
        </p:nvSpPr>
        <p:spPr>
          <a:xfrm>
            <a:off x="3859213" y="3836988"/>
            <a:ext cx="1951038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H-4-60 </a:t>
            </a:r>
            <a:r>
              <a:rPr lang="en-US" alt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МРП=221 520 тг</a:t>
            </a:r>
            <a:endParaRPr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TextBox 62"/>
          <p:cNvSpPr txBox="1"/>
          <p:nvPr/>
        </p:nvSpPr>
        <p:spPr>
          <a:xfrm>
            <a:off x="3859213" y="4056063"/>
            <a:ext cx="2046288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H-5-70 </a:t>
            </a:r>
            <a:r>
              <a:rPr lang="en-US" alt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МРП=258 440 тг</a:t>
            </a:r>
            <a:endParaRPr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033713" y="3946525"/>
            <a:ext cx="766763" cy="4222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7, 975 </a:t>
            </a:r>
            <a:endParaRPr lang="en-US" altLang="x-none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тг.</a:t>
            </a:r>
            <a:endParaRPr sz="1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Левая фигурная скобка 70"/>
          <p:cNvSpPr/>
          <p:nvPr/>
        </p:nvSpPr>
        <p:spPr>
          <a:xfrm>
            <a:off x="3838575" y="3657600"/>
            <a:ext cx="150813" cy="738188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ru-RU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98" name="TextBox 53"/>
          <p:cNvSpPr txBox="1"/>
          <p:nvPr/>
        </p:nvSpPr>
        <p:spPr>
          <a:xfrm>
            <a:off x="463550" y="3651250"/>
            <a:ext cx="1023938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FF8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ученых</a:t>
            </a:r>
            <a:endParaRPr lang="ru-RU" altLang="ru-RU" sz="1200" dirty="0">
              <a:solidFill>
                <a:srgbClr val="FF82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9" name="TextBox 53"/>
          <p:cNvSpPr txBox="1"/>
          <p:nvPr/>
        </p:nvSpPr>
        <p:spPr>
          <a:xfrm>
            <a:off x="1028700" y="3338513"/>
            <a:ext cx="1450975" cy="261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100" b="1" dirty="0">
                <a:solidFill>
                  <a:srgbClr val="FF8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публикациям</a:t>
            </a:r>
            <a:endParaRPr lang="ru-RU" altLang="ru-RU" sz="1100" b="1" dirty="0">
              <a:solidFill>
                <a:srgbClr val="FF82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0" name="TextBox 53"/>
          <p:cNvSpPr txBox="1"/>
          <p:nvPr/>
        </p:nvSpPr>
        <p:spPr>
          <a:xfrm>
            <a:off x="3005138" y="3370263"/>
            <a:ext cx="2203450" cy="26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100" b="1" dirty="0">
                <a:solidFill>
                  <a:srgbClr val="FF8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Хирша</a:t>
            </a:r>
            <a:endParaRPr lang="ru-RU" altLang="ru-RU" sz="1100" b="1" dirty="0">
              <a:solidFill>
                <a:srgbClr val="FF820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Box 24"/>
          <p:cNvSpPr txBox="1"/>
          <p:nvPr/>
        </p:nvSpPr>
        <p:spPr>
          <a:xfrm>
            <a:off x="1249363" y="304800"/>
            <a:ext cx="56626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ВЗАИМОДЕЙСТВИЕ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3" name="Прямоугольник 2"/>
          <p:cNvSpPr/>
          <p:nvPr/>
        </p:nvSpPr>
        <p:spPr>
          <a:xfrm>
            <a:off x="6400800" y="1989138"/>
            <a:ext cx="5249863" cy="4738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с вузами-партнерами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приглашенных зарубежных профессоров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ППС прошли научные стажировки зарубежом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обучались зарубежом в рамках академической мобильности (в т.ч. 18 - за счет РБ)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 по программе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Erasmus+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 участвовали по программе внутренней академической мобильности 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4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1075"/>
            <a:ext cx="6021388" cy="588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Овал 11"/>
          <p:cNvSpPr/>
          <p:nvPr/>
        </p:nvSpPr>
        <p:spPr>
          <a:xfrm>
            <a:off x="5815013" y="1970088"/>
            <a:ext cx="461963" cy="474663"/>
          </a:xfrm>
          <a:prstGeom prst="ellipse">
            <a:avLst/>
          </a:prstGeom>
          <a:solidFill>
            <a:srgbClr val="07407B"/>
          </a:solidFill>
          <a:ln>
            <a:solidFill>
              <a:srgbClr val="074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6" name="Прямоугольник 17"/>
          <p:cNvSpPr/>
          <p:nvPr/>
        </p:nvSpPr>
        <p:spPr>
          <a:xfrm>
            <a:off x="5780088" y="2022475"/>
            <a:ext cx="531812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815013" y="2674938"/>
            <a:ext cx="461963" cy="473075"/>
          </a:xfrm>
          <a:prstGeom prst="ellipse">
            <a:avLst/>
          </a:prstGeom>
          <a:solidFill>
            <a:srgbClr val="07407B"/>
          </a:solidFill>
          <a:ln>
            <a:solidFill>
              <a:srgbClr val="074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815013" y="3414713"/>
            <a:ext cx="461963" cy="474663"/>
          </a:xfrm>
          <a:prstGeom prst="ellipse">
            <a:avLst/>
          </a:prstGeom>
          <a:solidFill>
            <a:srgbClr val="07407B"/>
          </a:solidFill>
          <a:ln>
            <a:solidFill>
              <a:srgbClr val="074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815013" y="4235450"/>
            <a:ext cx="461963" cy="474663"/>
          </a:xfrm>
          <a:prstGeom prst="ellipse">
            <a:avLst/>
          </a:prstGeom>
          <a:solidFill>
            <a:srgbClr val="07407B"/>
          </a:solidFill>
          <a:ln>
            <a:solidFill>
              <a:srgbClr val="074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832475" y="5075238"/>
            <a:ext cx="463550" cy="474663"/>
          </a:xfrm>
          <a:prstGeom prst="ellipse">
            <a:avLst/>
          </a:prstGeom>
          <a:solidFill>
            <a:srgbClr val="07407B"/>
          </a:solidFill>
          <a:ln>
            <a:solidFill>
              <a:srgbClr val="074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824538" y="5864225"/>
            <a:ext cx="461963" cy="474663"/>
          </a:xfrm>
          <a:prstGeom prst="ellipse">
            <a:avLst/>
          </a:prstGeom>
          <a:solidFill>
            <a:srgbClr val="07407B"/>
          </a:solidFill>
          <a:ln>
            <a:solidFill>
              <a:srgbClr val="074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02" name="Прямоугольник 32"/>
          <p:cNvSpPr/>
          <p:nvPr/>
        </p:nvSpPr>
        <p:spPr>
          <a:xfrm>
            <a:off x="5843588" y="2728913"/>
            <a:ext cx="4159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3" name="Прямоугольник 34"/>
          <p:cNvSpPr/>
          <p:nvPr/>
        </p:nvSpPr>
        <p:spPr>
          <a:xfrm>
            <a:off x="5848350" y="3457575"/>
            <a:ext cx="4159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4" name="Прямоугольник 35"/>
          <p:cNvSpPr/>
          <p:nvPr/>
        </p:nvSpPr>
        <p:spPr>
          <a:xfrm>
            <a:off x="5838825" y="4289425"/>
            <a:ext cx="4159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5" name="Прямоугольник 36"/>
          <p:cNvSpPr/>
          <p:nvPr/>
        </p:nvSpPr>
        <p:spPr>
          <a:xfrm>
            <a:off x="5922963" y="5143500"/>
            <a:ext cx="30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6" name="Прямоугольник 37"/>
          <p:cNvSpPr/>
          <p:nvPr/>
        </p:nvSpPr>
        <p:spPr>
          <a:xfrm>
            <a:off x="5851525" y="5911850"/>
            <a:ext cx="4143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7" name="Прямоугольник 38"/>
          <p:cNvSpPr/>
          <p:nvPr/>
        </p:nvSpPr>
        <p:spPr>
          <a:xfrm>
            <a:off x="6391275" y="868363"/>
            <a:ext cx="156686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вузов</a:t>
            </a: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8" name="Прямоугольник 40"/>
          <p:cNvSpPr/>
          <p:nvPr/>
        </p:nvSpPr>
        <p:spPr>
          <a:xfrm>
            <a:off x="6400800" y="1497013"/>
            <a:ext cx="19256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Дальнее зарубежье</a:t>
            </a:r>
            <a:endParaRPr lang="ru-RU" alt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9" name="Прямоугольник 41"/>
          <p:cNvSpPr/>
          <p:nvPr/>
        </p:nvSpPr>
        <p:spPr>
          <a:xfrm>
            <a:off x="8326438" y="868363"/>
            <a:ext cx="156686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вузов</a:t>
            </a: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0" name="Прямоугольник 42"/>
          <p:cNvSpPr/>
          <p:nvPr/>
        </p:nvSpPr>
        <p:spPr>
          <a:xfrm>
            <a:off x="8326438" y="1497013"/>
            <a:ext cx="5249862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СНГ</a:t>
            </a:r>
            <a:endParaRPr lang="ru-RU" alt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1" name="Прямоугольник 49"/>
          <p:cNvSpPr/>
          <p:nvPr/>
        </p:nvSpPr>
        <p:spPr>
          <a:xfrm>
            <a:off x="10180638" y="868363"/>
            <a:ext cx="15684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вузов</a:t>
            </a: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2" name="Прямоугольник 50"/>
          <p:cNvSpPr/>
          <p:nvPr/>
        </p:nvSpPr>
        <p:spPr>
          <a:xfrm>
            <a:off x="10180638" y="1550988"/>
            <a:ext cx="5249862" cy="306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endParaRPr lang="ru-RU" alt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Box 24"/>
          <p:cNvSpPr txBox="1"/>
          <p:nvPr/>
        </p:nvSpPr>
        <p:spPr>
          <a:xfrm>
            <a:off x="1249363" y="304800"/>
            <a:ext cx="56626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ВЗАИМОДЕЙСТВИЕ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341" name="Диаграмма 4"/>
          <p:cNvGraphicFramePr/>
          <p:nvPr/>
        </p:nvGraphicFramePr>
        <p:xfrm>
          <a:off x="690563" y="1001713"/>
          <a:ext cx="4454525" cy="27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462145" imgH="2797810" progId="Excel.Chart.8">
                  <p:embed/>
                </p:oleObj>
              </mc:Choice>
              <mc:Fallback>
                <p:oleObj name="" r:id="rId1" imgW="4462145" imgH="2797810" progId="Excel.Chart.8">
                  <p:embed/>
                  <p:pic>
                    <p:nvPicPr>
                      <p:cNvPr id="0" name="Изображение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0563" y="1001713"/>
                        <a:ext cx="4454525" cy="2792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Диаграмма 7"/>
          <p:cNvGraphicFramePr/>
          <p:nvPr/>
        </p:nvGraphicFramePr>
        <p:xfrm>
          <a:off x="4030663" y="3857625"/>
          <a:ext cx="4478337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4480560" imgH="2749550" progId="Excel.Chart.8">
                  <p:embed/>
                </p:oleObj>
              </mc:Choice>
              <mc:Fallback>
                <p:oleObj name="" r:id="rId3" imgW="4480560" imgH="2749550" progId="Excel.Chart.8">
                  <p:embed/>
                  <p:pic>
                    <p:nvPicPr>
                      <p:cNvPr id="0" name="Изображение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0663" y="3857625"/>
                        <a:ext cx="4478337" cy="2741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Диаграмма 17"/>
          <p:cNvGraphicFramePr/>
          <p:nvPr/>
        </p:nvGraphicFramePr>
        <p:xfrm>
          <a:off x="690563" y="3924300"/>
          <a:ext cx="3722687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5" imgW="3724910" imgH="2614930" progId="Excel.Chart.8">
                  <p:embed/>
                </p:oleObj>
              </mc:Choice>
              <mc:Fallback>
                <p:oleObj name="" r:id="rId5" imgW="3724910" imgH="2614930" progId="Excel.Chart.8">
                  <p:embed/>
                  <p:pic>
                    <p:nvPicPr>
                      <p:cNvPr id="0" name="Изображение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563" y="3924300"/>
                        <a:ext cx="3722687" cy="2609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Диаграмма 25"/>
          <p:cNvGraphicFramePr/>
          <p:nvPr/>
        </p:nvGraphicFramePr>
        <p:xfrm>
          <a:off x="5595938" y="895350"/>
          <a:ext cx="578167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7" imgW="5791200" imgH="2816225" progId="Excel.Chart.8">
                  <p:embed/>
                </p:oleObj>
              </mc:Choice>
              <mc:Fallback>
                <p:oleObj name="" r:id="rId7" imgW="5791200" imgH="2816225" progId="Excel.Chart.8">
                  <p:embed/>
                  <p:pic>
                    <p:nvPicPr>
                      <p:cNvPr id="0" name="Изображение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95938" y="895350"/>
                        <a:ext cx="5781675" cy="2808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Диаграмма 34"/>
          <p:cNvGraphicFramePr/>
          <p:nvPr/>
        </p:nvGraphicFramePr>
        <p:xfrm>
          <a:off x="8458200" y="3824288"/>
          <a:ext cx="3214688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9" imgW="3218815" imgH="2816225" progId="Excel.Chart.8">
                  <p:embed/>
                </p:oleObj>
              </mc:Choice>
              <mc:Fallback>
                <p:oleObj name="" r:id="rId9" imgW="3218815" imgH="2816225" progId="Excel.Chart.8">
                  <p:embed/>
                  <p:pic>
                    <p:nvPicPr>
                      <p:cNvPr id="0" name="Изображение 308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58200" y="3824288"/>
                        <a:ext cx="3214688" cy="2808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Box 24"/>
          <p:cNvSpPr txBox="1"/>
          <p:nvPr/>
        </p:nvSpPr>
        <p:spPr>
          <a:xfrm>
            <a:off x="1249363" y="304800"/>
            <a:ext cx="56626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lang="en-US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800"/>
            <a:ext cx="855663" cy="403225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2813" y="304800"/>
            <a:ext cx="177800" cy="403225"/>
          </a:xfrm>
          <a:prstGeom prst="rect">
            <a:avLst/>
          </a:prstGeom>
          <a:solidFill>
            <a:srgbClr val="07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9" name="Прямоугольник 2"/>
          <p:cNvSpPr/>
          <p:nvPr/>
        </p:nvSpPr>
        <p:spPr>
          <a:xfrm>
            <a:off x="619125" y="1012825"/>
            <a:ext cx="5318125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объектов, общей площадью – 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143 425,52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кв. м.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земельных участка общей площадью –</a:t>
            </a: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19, 2234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га.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з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у. переоформлены на праве аренды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(7- з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у. на 10 лет, 4- з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у.  - на 30 лет, 1- з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у.  на 49 лет).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з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у. , находящийся по адресу г. Тараз, ул. Рахимова 3, переоформлен в собственность Университета;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з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у. , площадью 3,8609 га находящийся в Байзакском районе в селе Костобе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з.у. на стадии оформления в связи с изменением границ з.у.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9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0" y="869950"/>
            <a:ext cx="5830888" cy="5430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Прямоугольник 10"/>
          <p:cNvSpPr/>
          <p:nvPr/>
        </p:nvSpPr>
        <p:spPr>
          <a:xfrm>
            <a:off x="3416300" y="3438525"/>
            <a:ext cx="2352675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2570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компьютеров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2025 г.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шт.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657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видеокамер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гидрокомплекса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92" name="Рисунок 6"/>
          <p:cNvPicPr>
            <a:picLocks noChangeAspect="1"/>
          </p:cNvPicPr>
          <p:nvPr/>
        </p:nvPicPr>
        <p:blipFill>
          <a:blip r:embed="rId2"/>
          <a:srcRect l="17035" r="25829"/>
          <a:stretch>
            <a:fillRect/>
          </a:stretch>
        </p:blipFill>
        <p:spPr>
          <a:xfrm>
            <a:off x="6056313" y="3851275"/>
            <a:ext cx="1938337" cy="231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Прямоугольник 8"/>
          <p:cNvSpPr>
            <a:spLocks noChangeArrowheads="1"/>
          </p:cNvSpPr>
          <p:nvPr/>
        </p:nvSpPr>
        <p:spPr bwMode="auto">
          <a:xfrm>
            <a:off x="619125" y="5126038"/>
            <a:ext cx="5075238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г. Каратау. </a:t>
            </a:r>
            <a:endParaRPr lang="en-US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C55A1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Каратауский горно-технологический колледж:  </a:t>
            </a:r>
            <a:endParaRPr lang="en-US" altLang="ru-RU" sz="1600" b="1" dirty="0">
              <a:solidFill>
                <a:srgbClr val="C55A1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ru-RU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объектов общей площадью – </a:t>
            </a:r>
            <a:r>
              <a:rPr lang="en-US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13 304,6 кв.м., </a:t>
            </a:r>
            <a:endParaRPr lang="en-US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4  з.у. общей площадью – 1,8799 га</a:t>
            </a:r>
            <a:endParaRPr lang="ru-RU" altLang="ru-RU" sz="1600" dirty="0">
              <a:ea typeface="Calibri" panose="020F0502020204030204" pitchFamily="34" charset="0"/>
            </a:endParaRPr>
          </a:p>
        </p:txBody>
      </p:sp>
      <p:sp>
        <p:nvSpPr>
          <p:cNvPr id="16394" name="Прямоугольник 2"/>
          <p:cNvSpPr/>
          <p:nvPr/>
        </p:nvSpPr>
        <p:spPr>
          <a:xfrm>
            <a:off x="619125" y="3433763"/>
            <a:ext cx="29337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корпуса 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учебных лабораторий 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комплексов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общежитий 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читальных залов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F7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теплицы</a:t>
            </a:r>
            <a:endParaRPr lang="ru-RU" alt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14356</Words>
  <Application>WPS Presentation</Application>
  <PresentationFormat>Широкоэкранный</PresentationFormat>
  <Paragraphs>1057</Paragraphs>
  <Slides>17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Calibri Light</vt:lpstr>
      <vt:lpstr>Times New Roman</vt:lpstr>
      <vt:lpstr>Cambria</vt:lpstr>
      <vt:lpstr>Symbol</vt:lpstr>
      <vt:lpstr>Microsoft YaHei</vt:lpstr>
      <vt:lpstr>Arial Unicode MS</vt:lpstr>
      <vt:lpstr>Тема Office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</dc:creator>
  <cp:lastModifiedBy>Пользователь</cp:lastModifiedBy>
  <cp:revision>204</cp:revision>
  <dcterms:created xsi:type="dcterms:W3CDTF">2024-05-20T12:04:00Z</dcterms:created>
  <dcterms:modified xsi:type="dcterms:W3CDTF">2025-09-03T11:56:20Z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CFA1DC5AB41A4824BD9FFE7A2BFD2DC2_13</vt:lpwstr>
  </property>
  <property fmtid="{D5CDD505-2E9C-101B-9397-08002B2CF9AE}" pid="3" name="KSOProductBuildVer">
    <vt:lpwstr>1049-12.2.0.21931</vt:lpwstr>
  </property>
</Properties>
</file>